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38"/>
  </p:notesMasterIdLst>
  <p:sldIdLst>
    <p:sldId id="256" r:id="rId2"/>
    <p:sldId id="324" r:id="rId3"/>
    <p:sldId id="361" r:id="rId4"/>
    <p:sldId id="370" r:id="rId5"/>
    <p:sldId id="267" r:id="rId6"/>
    <p:sldId id="337" r:id="rId7"/>
    <p:sldId id="308" r:id="rId8"/>
    <p:sldId id="285" r:id="rId9"/>
    <p:sldId id="284" r:id="rId10"/>
    <p:sldId id="276" r:id="rId11"/>
    <p:sldId id="315" r:id="rId12"/>
    <p:sldId id="368" r:id="rId13"/>
    <p:sldId id="339" r:id="rId14"/>
    <p:sldId id="261" r:id="rId15"/>
    <p:sldId id="321" r:id="rId16"/>
    <p:sldId id="313" r:id="rId17"/>
    <p:sldId id="317" r:id="rId18"/>
    <p:sldId id="367" r:id="rId19"/>
    <p:sldId id="362" r:id="rId20"/>
    <p:sldId id="366" r:id="rId21"/>
    <p:sldId id="365" r:id="rId22"/>
    <p:sldId id="364" r:id="rId23"/>
    <p:sldId id="363" r:id="rId24"/>
    <p:sldId id="369" r:id="rId25"/>
    <p:sldId id="340" r:id="rId26"/>
    <p:sldId id="341" r:id="rId27"/>
    <p:sldId id="343" r:id="rId28"/>
    <p:sldId id="345" r:id="rId29"/>
    <p:sldId id="346" r:id="rId30"/>
    <p:sldId id="347" r:id="rId31"/>
    <p:sldId id="348" r:id="rId32"/>
    <p:sldId id="349" r:id="rId33"/>
    <p:sldId id="350" r:id="rId34"/>
    <p:sldId id="351" r:id="rId35"/>
    <p:sldId id="352" r:id="rId36"/>
    <p:sldId id="353" r:id="rId37"/>
  </p:sldIdLst>
  <p:sldSz cx="12192000" cy="6858000"/>
  <p:notesSz cx="6858000" cy="9144000"/>
  <p:embeddedFontLst>
    <p:embeddedFont>
      <p:font typeface="Calibri" panose="020F0502020204030204" pitchFamily="34" charset="0"/>
      <p:regular r:id="rId39"/>
      <p:bold r:id="rId40"/>
      <p:italic r:id="rId41"/>
      <p:boldItalic r:id="rId42"/>
    </p:embeddedFont>
    <p:embeddedFont>
      <p:font typeface="Calibri Light" panose="020F0302020204030204" pitchFamily="34" charset="0"/>
      <p:regular r:id="rId43"/>
      <p:italic r:id="rId44"/>
    </p:embeddedFont>
    <p:embeddedFont>
      <p:font typeface="Circe" panose="020B0604020202020204" charset="-52"/>
      <p:regular r:id="rId45"/>
    </p:embeddedFont>
    <p:embeddedFont>
      <p:font typeface="Circe Bold" panose="020B0604020202020204" charset="-52"/>
      <p:bold r:id="rId46"/>
    </p:embeddedFont>
    <p:embeddedFont>
      <p:font typeface="Circe ExtraBold" panose="020B0604020202020204" charset="-52"/>
      <p:bold r:id="rId47"/>
    </p:embeddedFont>
    <p:embeddedFont>
      <p:font typeface="Segoe UI" panose="020B0502040204020203" pitchFamily="34" charset="0"/>
      <p:regular r:id="rId48"/>
      <p:bold r:id="rId49"/>
      <p:italic r:id="rId50"/>
      <p:boldItalic r:id="rId51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FA22D4A4-BAFF-4E63-962B-83D90D8DDC92}">
          <p14:sldIdLst>
            <p14:sldId id="256"/>
            <p14:sldId id="324"/>
            <p14:sldId id="361"/>
            <p14:sldId id="370"/>
            <p14:sldId id="267"/>
            <p14:sldId id="337"/>
            <p14:sldId id="308"/>
            <p14:sldId id="285"/>
            <p14:sldId id="284"/>
            <p14:sldId id="276"/>
            <p14:sldId id="315"/>
            <p14:sldId id="368"/>
            <p14:sldId id="339"/>
            <p14:sldId id="261"/>
            <p14:sldId id="321"/>
          </p14:sldIdLst>
        </p14:section>
        <p14:section name="Раздел без заголовка" id="{7E1BADB9-B0C7-4F0C-8441-0A4AFDF0731E}">
          <p14:sldIdLst>
            <p14:sldId id="313"/>
            <p14:sldId id="317"/>
            <p14:sldId id="367"/>
            <p14:sldId id="362"/>
            <p14:sldId id="366"/>
            <p14:sldId id="365"/>
            <p14:sldId id="364"/>
            <p14:sldId id="363"/>
            <p14:sldId id="369"/>
            <p14:sldId id="340"/>
            <p14:sldId id="341"/>
            <p14:sldId id="343"/>
            <p14:sldId id="345"/>
            <p14:sldId id="346"/>
            <p14:sldId id="347"/>
            <p14:sldId id="348"/>
            <p14:sldId id="349"/>
            <p14:sldId id="350"/>
            <p14:sldId id="351"/>
            <p14:sldId id="352"/>
            <p14:sldId id="35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4C36"/>
    <a:srgbClr val="5F3428"/>
    <a:srgbClr val="FDF6EE"/>
    <a:srgbClr val="EAD8C8"/>
    <a:srgbClr val="844838"/>
    <a:srgbClr val="F6EEE6"/>
    <a:srgbClr val="EAD9C8"/>
    <a:srgbClr val="D9BA9B"/>
    <a:srgbClr val="DFC4AA"/>
    <a:srgbClr val="D3AE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804" y="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4.fntdata"/><Relationship Id="rId47" Type="http://schemas.openxmlformats.org/officeDocument/2006/relationships/font" Target="fonts/font9.fntdata"/><Relationship Id="rId50" Type="http://schemas.openxmlformats.org/officeDocument/2006/relationships/font" Target="fonts/font12.fntdata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font" Target="fonts/font2.fntdata"/><Relationship Id="rId45" Type="http://schemas.openxmlformats.org/officeDocument/2006/relationships/font" Target="fonts/font7.fntdata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6.fntdata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5.fntdata"/><Relationship Id="rId48" Type="http://schemas.openxmlformats.org/officeDocument/2006/relationships/font" Target="fonts/font10.fntdata"/><Relationship Id="rId8" Type="http://schemas.openxmlformats.org/officeDocument/2006/relationships/slide" Target="slides/slide7.xml"/><Relationship Id="rId51" Type="http://schemas.openxmlformats.org/officeDocument/2006/relationships/font" Target="fonts/font13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46" Type="http://schemas.openxmlformats.org/officeDocument/2006/relationships/font" Target="fonts/font8.fntdata"/><Relationship Id="rId20" Type="http://schemas.openxmlformats.org/officeDocument/2006/relationships/slide" Target="slides/slide19.xml"/><Relationship Id="rId41" Type="http://schemas.openxmlformats.org/officeDocument/2006/relationships/font" Target="fonts/font3.fntdata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11.fntdata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       </c:v>
                </c:pt>
              </c:strCache>
            </c:strRef>
          </c:tx>
          <c:spPr>
            <a:ln w="3810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D9BA9B"/>
              </a:solidFill>
              <a:ln w="3810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5F4-4335-96DB-76D2A507797C}"/>
              </c:ext>
            </c:extLst>
          </c:dPt>
          <c:dPt>
            <c:idx val="1"/>
            <c:bubble3D val="0"/>
            <c:spPr>
              <a:solidFill>
                <a:srgbClr val="EAD9C8"/>
              </a:solidFill>
              <a:ln w="3810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25F4-4335-96DB-76D2A507797C}"/>
              </c:ext>
            </c:extLst>
          </c:dPt>
          <c:dPt>
            <c:idx val="2"/>
            <c:bubble3D val="0"/>
            <c:spPr>
              <a:solidFill>
                <a:srgbClr val="F6EEE6"/>
              </a:solidFill>
              <a:ln w="3810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25F4-4335-96DB-76D2A507797C}"/>
              </c:ext>
            </c:extLst>
          </c:dPt>
          <c:dPt>
            <c:idx val="3"/>
            <c:bubble3D val="0"/>
            <c:spPr>
              <a:solidFill>
                <a:srgbClr val="C79464"/>
              </a:solidFill>
              <a:ln w="3810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5F4-4335-96DB-76D2A507797C}"/>
              </c:ext>
            </c:extLst>
          </c:dPt>
          <c:val>
            <c:numRef>
              <c:f>Лист1!$B$2:$B$5</c:f>
              <c:numCache>
                <c:formatCode>General</c:formatCode>
                <c:ptCount val="4"/>
                <c:pt idx="0">
                  <c:v>15</c:v>
                </c:pt>
                <c:pt idx="1">
                  <c:v>10</c:v>
                </c:pt>
                <c:pt idx="2">
                  <c:v>5</c:v>
                </c:pt>
                <c:pt idx="3">
                  <c:v>70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CategoryTitle>
                <c15:cat>
                  <c:multiLvlStrRef>
                    <c:extLst>
                      <c:ext uri="{02D57815-91ED-43cb-92C2-25804820EDAC}">
                        <c15:formulaRef>
                          <c15:sqref>Лист1!#REF!</c15:sqref>
                        </c15:formulaRef>
                      </c:ext>
                    </c:extLst>
                  </c:multiLvlStrRef>
                </c15:cat>
              </c15:filteredCategoryTitle>
            </c:ext>
            <c:ext xmlns:c16="http://schemas.microsoft.com/office/drawing/2014/chart" uri="{C3380CC4-5D6E-409C-BE32-E72D297353CC}">
              <c16:uniqueId val="{00000000-25F4-4335-96DB-76D2A507797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F2C0A7-B854-44D2-AE8F-E9994742E645}" type="datetimeFigureOut">
              <a:rPr lang="ru-RU" smtClean="0"/>
              <a:t>08.10.2025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2BA3E8-BDCA-4A67-AA97-67D13FA00A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36797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E7AAE-E45C-4B02-A6F8-F93D21E18E80}" type="datetimeFigureOut">
              <a:rPr lang="ru-RU" smtClean="0"/>
              <a:t>08.10.2025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3A8F5-B7CD-44F1-8B6F-5E06E145BD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3834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E7AAE-E45C-4B02-A6F8-F93D21E18E80}" type="datetimeFigureOut">
              <a:rPr lang="ru-RU" smtClean="0"/>
              <a:t>08.10.2025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3A8F5-B7CD-44F1-8B6F-5E06E145BD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68978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E7AAE-E45C-4B02-A6F8-F93D21E18E80}" type="datetimeFigureOut">
              <a:rPr lang="ru-RU" smtClean="0"/>
              <a:t>08.10.2025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3A8F5-B7CD-44F1-8B6F-5E06E145BD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24911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Слайд с фо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254001" y="475193"/>
            <a:ext cx="11099801" cy="6762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7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254002" y="140269"/>
            <a:ext cx="6426926" cy="24622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ru-RU" sz="1600" kern="1200" baseline="0" dirty="0">
                <a:solidFill>
                  <a:schemeClr val="tx2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  <p:sp>
        <p:nvSpPr>
          <p:cNvPr id="8" name="Рисунок 7"/>
          <p:cNvSpPr>
            <a:spLocks noGrp="1"/>
          </p:cNvSpPr>
          <p:nvPr>
            <p:ph type="pic" sz="quarter" idx="10"/>
          </p:nvPr>
        </p:nvSpPr>
        <p:spPr>
          <a:xfrm>
            <a:off x="1" y="1354652"/>
            <a:ext cx="6176513" cy="276999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9" name="Рисунок 7"/>
          <p:cNvSpPr>
            <a:spLocks noGrp="1"/>
          </p:cNvSpPr>
          <p:nvPr>
            <p:ph type="pic" sz="quarter" idx="11"/>
          </p:nvPr>
        </p:nvSpPr>
        <p:spPr>
          <a:xfrm>
            <a:off x="6418844" y="1353838"/>
            <a:ext cx="2955892" cy="276999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10" name="Рисунок 7"/>
          <p:cNvSpPr>
            <a:spLocks noGrp="1"/>
          </p:cNvSpPr>
          <p:nvPr>
            <p:ph type="pic" sz="quarter" idx="12"/>
          </p:nvPr>
        </p:nvSpPr>
        <p:spPr>
          <a:xfrm>
            <a:off x="6418844" y="3797503"/>
            <a:ext cx="2955892" cy="276999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8578" y="6285639"/>
            <a:ext cx="861377" cy="451253"/>
          </a:xfrm>
          <a:prstGeom prst="rect">
            <a:avLst/>
          </a:prstGeom>
        </p:spPr>
      </p:pic>
      <p:sp>
        <p:nvSpPr>
          <p:cNvPr id="13" name="TextBox 12"/>
          <p:cNvSpPr txBox="1"/>
          <p:nvPr userDrawn="1"/>
        </p:nvSpPr>
        <p:spPr>
          <a:xfrm>
            <a:off x="5388046" y="6328460"/>
            <a:ext cx="55933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>
                <a:solidFill>
                  <a:srgbClr val="006EF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Материалы являются собственностью АО «Корпорация «МСП»</a:t>
            </a:r>
            <a:br>
              <a:rPr lang="ru-RU" sz="1000" dirty="0">
                <a:solidFill>
                  <a:srgbClr val="006EF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000" dirty="0">
                <a:solidFill>
                  <a:srgbClr val="006EF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и не могут использоваться без согласования с АО «Корпорация «МСП»</a:t>
            </a:r>
          </a:p>
        </p:txBody>
      </p:sp>
      <p:grpSp>
        <p:nvGrpSpPr>
          <p:cNvPr id="39" name="Группа 38"/>
          <p:cNvGrpSpPr/>
          <p:nvPr userDrawn="1"/>
        </p:nvGrpSpPr>
        <p:grpSpPr>
          <a:xfrm>
            <a:off x="317339" y="6393865"/>
            <a:ext cx="3578441" cy="307777"/>
            <a:chOff x="317339" y="6393863"/>
            <a:chExt cx="3578440" cy="307777"/>
          </a:xfrm>
        </p:grpSpPr>
        <p:pic>
          <p:nvPicPr>
            <p:cNvPr id="40" name="Рисунок 39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7339" y="6450099"/>
              <a:ext cx="1237801" cy="251541"/>
            </a:xfrm>
            <a:prstGeom prst="rect">
              <a:avLst/>
            </a:prstGeom>
          </p:spPr>
        </p:pic>
        <p:sp>
          <p:nvSpPr>
            <p:cNvPr id="41" name="TextBox 40"/>
            <p:cNvSpPr txBox="1"/>
            <p:nvPr userDrawn="1"/>
          </p:nvSpPr>
          <p:spPr>
            <a:xfrm>
              <a:off x="1684927" y="6393863"/>
              <a:ext cx="2210852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ts val="800"/>
                </a:lnSpc>
                <a:spcAft>
                  <a:spcPts val="400"/>
                </a:spcAft>
              </a:pPr>
              <a:r>
                <a:rPr lang="ru-RU" sz="900" dirty="0">
                  <a:solidFill>
                    <a:schemeClr val="tx1"/>
                  </a:solidFill>
                  <a:latin typeface="+mj-lt"/>
                  <a:cs typeface="Segoe UI" panose="020B0502040204020203" pitchFamily="34" charset="0"/>
                </a:rPr>
                <a:t>экспресс-программа</a:t>
              </a:r>
            </a:p>
            <a:p>
              <a:pPr>
                <a:lnSpc>
                  <a:spcPts val="1200"/>
                </a:lnSpc>
                <a:spcAft>
                  <a:spcPts val="400"/>
                </a:spcAft>
              </a:pPr>
              <a:r>
                <a:rPr lang="ru-RU" sz="1400" dirty="0">
                  <a:solidFill>
                    <a:schemeClr val="tx1"/>
                  </a:solidFill>
                  <a:latin typeface="+mj-lt"/>
                  <a:cs typeface="Segoe UI Semibold" panose="020B0702040204020203" pitchFamily="34" charset="0"/>
                </a:rPr>
                <a:t>Создание сайта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28670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Слайд с фо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254001" y="475193"/>
            <a:ext cx="11099801" cy="6762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7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254002" y="140269"/>
            <a:ext cx="6426926" cy="24622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ru-RU" sz="1600" kern="1200" baseline="0" dirty="0">
                <a:solidFill>
                  <a:schemeClr val="tx2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  <p:sp>
        <p:nvSpPr>
          <p:cNvPr id="8" name="Рисунок 7"/>
          <p:cNvSpPr>
            <a:spLocks noGrp="1"/>
          </p:cNvSpPr>
          <p:nvPr>
            <p:ph type="pic" sz="quarter" idx="10"/>
          </p:nvPr>
        </p:nvSpPr>
        <p:spPr>
          <a:xfrm>
            <a:off x="6007694" y="1236397"/>
            <a:ext cx="5793857" cy="276999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8578" y="6285639"/>
            <a:ext cx="861377" cy="451253"/>
          </a:xfrm>
          <a:prstGeom prst="rect">
            <a:avLst/>
          </a:prstGeom>
        </p:spPr>
      </p:pic>
      <p:sp>
        <p:nvSpPr>
          <p:cNvPr id="11" name="TextBox 10"/>
          <p:cNvSpPr txBox="1"/>
          <p:nvPr userDrawn="1"/>
        </p:nvSpPr>
        <p:spPr>
          <a:xfrm>
            <a:off x="5388046" y="6328460"/>
            <a:ext cx="55933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>
                <a:solidFill>
                  <a:srgbClr val="006EF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Материалы являются собственностью АО «Корпорация «МСП»</a:t>
            </a:r>
            <a:br>
              <a:rPr lang="ru-RU" sz="1000" dirty="0">
                <a:solidFill>
                  <a:srgbClr val="006EF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000" dirty="0">
                <a:solidFill>
                  <a:srgbClr val="006EF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и не могут использоваться без согласования с АО «Корпорация «МСП»</a:t>
            </a:r>
          </a:p>
        </p:txBody>
      </p:sp>
      <p:grpSp>
        <p:nvGrpSpPr>
          <p:cNvPr id="37" name="Группа 36"/>
          <p:cNvGrpSpPr/>
          <p:nvPr userDrawn="1"/>
        </p:nvGrpSpPr>
        <p:grpSpPr>
          <a:xfrm>
            <a:off x="317339" y="6393865"/>
            <a:ext cx="3578441" cy="307777"/>
            <a:chOff x="317339" y="6393863"/>
            <a:chExt cx="3578440" cy="307777"/>
          </a:xfrm>
        </p:grpSpPr>
        <p:pic>
          <p:nvPicPr>
            <p:cNvPr id="38" name="Рисунок 37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7339" y="6450099"/>
              <a:ext cx="1237801" cy="251541"/>
            </a:xfrm>
            <a:prstGeom prst="rect">
              <a:avLst/>
            </a:prstGeom>
          </p:spPr>
        </p:pic>
        <p:sp>
          <p:nvSpPr>
            <p:cNvPr id="39" name="TextBox 38"/>
            <p:cNvSpPr txBox="1"/>
            <p:nvPr userDrawn="1"/>
          </p:nvSpPr>
          <p:spPr>
            <a:xfrm>
              <a:off x="1684927" y="6393863"/>
              <a:ext cx="2210852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ts val="800"/>
                </a:lnSpc>
                <a:spcAft>
                  <a:spcPts val="400"/>
                </a:spcAft>
              </a:pPr>
              <a:r>
                <a:rPr lang="ru-RU" sz="900" dirty="0">
                  <a:solidFill>
                    <a:schemeClr val="tx1"/>
                  </a:solidFill>
                  <a:latin typeface="+mj-lt"/>
                  <a:cs typeface="Segoe UI" panose="020B0502040204020203" pitchFamily="34" charset="0"/>
                </a:rPr>
                <a:t>экспресс-программа</a:t>
              </a:r>
            </a:p>
            <a:p>
              <a:pPr>
                <a:lnSpc>
                  <a:spcPts val="1200"/>
                </a:lnSpc>
                <a:spcAft>
                  <a:spcPts val="400"/>
                </a:spcAft>
              </a:pPr>
              <a:r>
                <a:rPr lang="ru-RU" sz="1400" dirty="0">
                  <a:solidFill>
                    <a:schemeClr val="tx1"/>
                  </a:solidFill>
                  <a:latin typeface="+mj-lt"/>
                  <a:cs typeface="Segoe UI Semibold" panose="020B0702040204020203" pitchFamily="34" charset="0"/>
                </a:rPr>
                <a:t>Создание сайта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741680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E7AAE-E45C-4B02-A6F8-F93D21E18E80}" type="datetimeFigureOut">
              <a:rPr lang="ru-RU" smtClean="0"/>
              <a:t>08.10.2025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3A8F5-B7CD-44F1-8B6F-5E06E145BD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4208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E7AAE-E45C-4B02-A6F8-F93D21E18E80}" type="datetimeFigureOut">
              <a:rPr lang="ru-RU" smtClean="0"/>
              <a:t>08.10.2025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3A8F5-B7CD-44F1-8B6F-5E06E145BD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38889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E7AAE-E45C-4B02-A6F8-F93D21E18E80}" type="datetimeFigureOut">
              <a:rPr lang="ru-RU" smtClean="0"/>
              <a:t>08.10.2025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3A8F5-B7CD-44F1-8B6F-5E06E145BD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82172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E7AAE-E45C-4B02-A6F8-F93D21E18E80}" type="datetimeFigureOut">
              <a:rPr lang="ru-RU" smtClean="0"/>
              <a:t>08.10.2025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3A8F5-B7CD-44F1-8B6F-5E06E145BD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19366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E7AAE-E45C-4B02-A6F8-F93D21E18E80}" type="datetimeFigureOut">
              <a:rPr lang="ru-RU" smtClean="0"/>
              <a:t>08.10.2025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3A8F5-B7CD-44F1-8B6F-5E06E145BD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37365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E7AAE-E45C-4B02-A6F8-F93D21E18E80}" type="datetimeFigureOut">
              <a:rPr lang="ru-RU" smtClean="0"/>
              <a:t>08.10.2025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3A8F5-B7CD-44F1-8B6F-5E06E145BD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66405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E7AAE-E45C-4B02-A6F8-F93D21E18E80}" type="datetimeFigureOut">
              <a:rPr lang="ru-RU" smtClean="0"/>
              <a:t>08.10.2025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3A8F5-B7CD-44F1-8B6F-5E06E145BD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11205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E7AAE-E45C-4B02-A6F8-F93D21E18E80}" type="datetimeFigureOut">
              <a:rPr lang="ru-RU" smtClean="0"/>
              <a:t>08.10.2025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3A8F5-B7CD-44F1-8B6F-5E06E145BD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32998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AE7AAE-E45C-4B02-A6F8-F93D21E18E80}" type="datetimeFigureOut">
              <a:rPr lang="ru-RU" smtClean="0"/>
              <a:t>08.10.2025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23A8F5-B7CD-44F1-8B6F-5E06E145BD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440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jp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3" Type="http://schemas.openxmlformats.org/officeDocument/2006/relationships/image" Target="../media/image11.png"/><Relationship Id="rId7" Type="http://schemas.openxmlformats.org/officeDocument/2006/relationships/image" Target="../media/image43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11" Type="http://schemas.openxmlformats.org/officeDocument/2006/relationships/image" Target="../media/image15.png"/><Relationship Id="rId5" Type="http://schemas.openxmlformats.org/officeDocument/2006/relationships/image" Target="../media/image42.png"/><Relationship Id="rId10" Type="http://schemas.openxmlformats.org/officeDocument/2006/relationships/image" Target="../media/image46.jpeg"/><Relationship Id="rId4" Type="http://schemas.openxmlformats.org/officeDocument/2006/relationships/image" Target="../media/image12.png"/><Relationship Id="rId9" Type="http://schemas.openxmlformats.org/officeDocument/2006/relationships/image" Target="../media/image4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eg"/><Relationship Id="rId3" Type="http://schemas.openxmlformats.org/officeDocument/2006/relationships/image" Target="../media/image47.jpeg"/><Relationship Id="rId7" Type="http://schemas.openxmlformats.org/officeDocument/2006/relationships/image" Target="../media/image5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Relationship Id="rId9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jpe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59.png"/><Relationship Id="rId7" Type="http://schemas.openxmlformats.org/officeDocument/2006/relationships/image" Target="../media/image61.jpe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11" Type="http://schemas.openxmlformats.org/officeDocument/2006/relationships/image" Target="../media/image47.jpeg"/><Relationship Id="rId5" Type="http://schemas.openxmlformats.org/officeDocument/2006/relationships/image" Target="../media/image11.png"/><Relationship Id="rId10" Type="http://schemas.openxmlformats.org/officeDocument/2006/relationships/image" Target="../media/image63.png"/><Relationship Id="rId4" Type="http://schemas.openxmlformats.org/officeDocument/2006/relationships/image" Target="../media/image60.png"/><Relationship Id="rId9" Type="http://schemas.openxmlformats.org/officeDocument/2006/relationships/image" Target="../media/image6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64.jpeg"/><Relationship Id="rId4" Type="http://schemas.openxmlformats.org/officeDocument/2006/relationships/image" Target="../media/image47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54.png"/><Relationship Id="rId7" Type="http://schemas.openxmlformats.org/officeDocument/2006/relationships/image" Target="../media/image1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7.jpeg"/><Relationship Id="rId5" Type="http://schemas.openxmlformats.org/officeDocument/2006/relationships/image" Target="../media/image66.jpeg"/><Relationship Id="rId4" Type="http://schemas.openxmlformats.org/officeDocument/2006/relationships/image" Target="../media/image65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8.png"/><Relationship Id="rId4" Type="http://schemas.openxmlformats.org/officeDocument/2006/relationships/image" Target="../media/image1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0.png"/><Relationship Id="rId5" Type="http://schemas.openxmlformats.org/officeDocument/2006/relationships/image" Target="../media/image15.png"/><Relationship Id="rId4" Type="http://schemas.openxmlformats.org/officeDocument/2006/relationships/image" Target="../media/image79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2.png"/><Relationship Id="rId5" Type="http://schemas.openxmlformats.org/officeDocument/2006/relationships/image" Target="../media/image81.png"/><Relationship Id="rId4" Type="http://schemas.openxmlformats.org/officeDocument/2006/relationships/image" Target="../media/image1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6.png"/><Relationship Id="rId4" Type="http://schemas.openxmlformats.org/officeDocument/2006/relationships/image" Target="../media/image8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9.png"/><Relationship Id="rId5" Type="http://schemas.openxmlformats.org/officeDocument/2006/relationships/image" Target="../media/image88.png"/><Relationship Id="rId4" Type="http://schemas.openxmlformats.org/officeDocument/2006/relationships/image" Target="../media/image8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2.png"/><Relationship Id="rId5" Type="http://schemas.openxmlformats.org/officeDocument/2006/relationships/image" Target="../media/image91.png"/><Relationship Id="rId4" Type="http://schemas.openxmlformats.org/officeDocument/2006/relationships/image" Target="../media/image9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4.png"/><Relationship Id="rId4" Type="http://schemas.openxmlformats.org/officeDocument/2006/relationships/image" Target="../media/image93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e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11" Type="http://schemas.openxmlformats.org/officeDocument/2006/relationships/image" Target="../media/image15.png"/><Relationship Id="rId5" Type="http://schemas.openxmlformats.org/officeDocument/2006/relationships/image" Target="../media/image26.png"/><Relationship Id="rId10" Type="http://schemas.openxmlformats.org/officeDocument/2006/relationships/image" Target="../media/image30.jpeg"/><Relationship Id="rId4" Type="http://schemas.openxmlformats.org/officeDocument/2006/relationships/image" Target="../media/image25.png"/><Relationship Id="rId9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32.jpeg"/><Relationship Id="rId7" Type="http://schemas.openxmlformats.org/officeDocument/2006/relationships/image" Target="../media/image11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Relationship Id="rId9" Type="http://schemas.openxmlformats.org/officeDocument/2006/relationships/image" Target="../media/image3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7" Type="http://schemas.openxmlformats.org/officeDocument/2006/relationships/image" Target="../media/image4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" y="0"/>
            <a:ext cx="11318173" cy="6858000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810393" y="5539477"/>
            <a:ext cx="6071869" cy="644034"/>
          </a:xfrm>
        </p:spPr>
        <p:txBody>
          <a:bodyPr>
            <a:noAutofit/>
          </a:bodyPr>
          <a:lstStyle/>
          <a:p>
            <a:pPr algn="l">
              <a:spcBef>
                <a:spcPts val="0"/>
              </a:spcBef>
            </a:pPr>
            <a:r>
              <a:rPr lang="ru-RU" sz="2800" dirty="0">
                <a:solidFill>
                  <a:srgbClr val="E74C36"/>
                </a:solidFill>
                <a:latin typeface="Circe Bold" panose="020B0602020203020203" pitchFamily="34" charset="-52"/>
              </a:rPr>
              <a:t>Государственные меры поддержки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1016023" y="5522498"/>
            <a:ext cx="846482" cy="24219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06" b="7522"/>
          <a:stretch/>
        </p:blipFill>
        <p:spPr>
          <a:xfrm>
            <a:off x="762158" y="716404"/>
            <a:ext cx="5928353" cy="4021841"/>
          </a:xfrm>
          <a:prstGeom prst="roundRect">
            <a:avLst>
              <a:gd name="adj" fmla="val 5862"/>
            </a:avLst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886" y="4550885"/>
            <a:ext cx="392826" cy="392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5135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0" name="Picture 6" descr="Бесплатное фото Растения, выращенные и культивируемые в помещении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96"/>
          <a:stretch/>
        </p:blipFill>
        <p:spPr bwMode="auto">
          <a:xfrm>
            <a:off x="7856376" y="4089778"/>
            <a:ext cx="3337408" cy="2347471"/>
          </a:xfrm>
          <a:prstGeom prst="roundRect">
            <a:avLst>
              <a:gd name="adj" fmla="val 5935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884139" y="633258"/>
            <a:ext cx="9324986" cy="3924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75000"/>
              </a:lnSpc>
            </a:pPr>
            <a:r>
              <a:rPr lang="ru-RU" sz="2600" dirty="0">
                <a:solidFill>
                  <a:srgbClr val="E74C36"/>
                </a:solidFill>
                <a:latin typeface="Circe Bold" panose="020B0602020203020203" pitchFamily="34" charset="-52"/>
              </a:rPr>
              <a:t>Мероприятие «Ведение личного подсобного хозяйства»</a:t>
            </a: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812" y="720681"/>
            <a:ext cx="311171" cy="90000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891201" y="1214654"/>
            <a:ext cx="4412141" cy="4801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sz="1400" dirty="0">
                <a:solidFill>
                  <a:srgbClr val="E74C36"/>
                </a:solidFill>
                <a:latin typeface="Circe Bold" panose="020B0602020203020203" pitchFamily="34" charset="-52"/>
              </a:rPr>
              <a:t>ЦЕЛЬ – </a:t>
            </a:r>
            <a:r>
              <a:rPr lang="ru-RU" sz="1400" dirty="0">
                <a:latin typeface="Circe" panose="020B0502020203020203" pitchFamily="34" charset="-52"/>
              </a:rPr>
              <a:t>содействие гражданину в создании </a:t>
            </a:r>
          </a:p>
          <a:p>
            <a:pPr>
              <a:lnSpc>
                <a:spcPct val="90000"/>
              </a:lnSpc>
            </a:pPr>
            <a:r>
              <a:rPr lang="ru-RU" sz="1400" dirty="0">
                <a:latin typeface="Circe" panose="020B0502020203020203" pitchFamily="34" charset="-52"/>
              </a:rPr>
              <a:t>и развитии проектов личного подсобного хозяйства 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891203" y="1947578"/>
            <a:ext cx="2803606" cy="4370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ru-RU" sz="1400" dirty="0">
                <a:solidFill>
                  <a:srgbClr val="E74C36"/>
                </a:solidFill>
                <a:latin typeface="Circe Bold" panose="020B0602020203020203" pitchFamily="34" charset="-52"/>
              </a:rPr>
              <a:t>Обязательные требования </a:t>
            </a:r>
          </a:p>
          <a:p>
            <a:pPr>
              <a:lnSpc>
                <a:spcPct val="80000"/>
              </a:lnSpc>
            </a:pPr>
            <a:r>
              <a:rPr lang="ru-RU" sz="1400" dirty="0">
                <a:solidFill>
                  <a:srgbClr val="E74C36"/>
                </a:solidFill>
                <a:latin typeface="Circe Bold" panose="020B0602020203020203" pitchFamily="34" charset="-52"/>
              </a:rPr>
              <a:t>в рамках социального контракта</a:t>
            </a:r>
            <a:endParaRPr lang="ru-RU" sz="1100" dirty="0">
              <a:solidFill>
                <a:srgbClr val="E74C36"/>
              </a:solidFill>
              <a:latin typeface="Circe" panose="020B0502020203020203" pitchFamily="34" charset="-52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891203" y="2417765"/>
            <a:ext cx="2833750" cy="14096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ru-RU" sz="1400" dirty="0">
                <a:latin typeface="Circe" panose="020B0502020203020203" pitchFamily="34" charset="-52"/>
              </a:rPr>
              <a:t>01. Регистрация в качестве </a:t>
            </a:r>
            <a:r>
              <a:rPr lang="ru-RU" sz="1400" dirty="0" err="1">
                <a:latin typeface="Circe" panose="020B0502020203020203" pitchFamily="34" charset="-52"/>
              </a:rPr>
              <a:t>самозанятого</a:t>
            </a:r>
            <a:endParaRPr lang="ru-RU" sz="1400" dirty="0">
              <a:latin typeface="Circe" panose="020B0502020203020203" pitchFamily="34" charset="-52"/>
            </a:endParaRPr>
          </a:p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ru-RU" sz="1400" dirty="0">
                <a:latin typeface="Circe" panose="020B0502020203020203" pitchFamily="34" charset="-52"/>
              </a:rPr>
              <a:t>02. Приобретение необходимых товаров для ведения ЛПХ</a:t>
            </a:r>
          </a:p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ru-RU" sz="1400" dirty="0">
                <a:latin typeface="Circe" panose="020B0502020203020203" pitchFamily="34" charset="-52"/>
              </a:rPr>
              <a:t>03. Реализация произведённой продукции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5046287" y="1947578"/>
            <a:ext cx="2532300" cy="4370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ru-RU" sz="1400" dirty="0">
                <a:solidFill>
                  <a:srgbClr val="E74C36"/>
                </a:solidFill>
                <a:latin typeface="Circe Bold" panose="020B0602020203020203" pitchFamily="34" charset="-52"/>
              </a:rPr>
              <a:t>Обязанности </a:t>
            </a:r>
          </a:p>
          <a:p>
            <a:pPr>
              <a:lnSpc>
                <a:spcPct val="80000"/>
              </a:lnSpc>
            </a:pPr>
            <a:r>
              <a:rPr lang="ru-RU" sz="1400" dirty="0">
                <a:solidFill>
                  <a:srgbClr val="E74C36"/>
                </a:solidFill>
                <a:latin typeface="Circe Bold" panose="020B0602020203020203" pitchFamily="34" charset="-52"/>
              </a:rPr>
              <a:t>органа соцзащиты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5046287" y="2417765"/>
            <a:ext cx="2691979" cy="14096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ru-RU" sz="1400" dirty="0">
                <a:latin typeface="Circe" panose="020B0502020203020203" pitchFamily="34" charset="-52"/>
              </a:rPr>
              <a:t>01. Привлечение профильных органов</a:t>
            </a:r>
          </a:p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ru-RU" sz="1400" dirty="0">
                <a:latin typeface="Circe" panose="020B0502020203020203" pitchFamily="34" charset="-52"/>
              </a:rPr>
              <a:t>02. содействие в постановке на учет в качестве </a:t>
            </a:r>
            <a:r>
              <a:rPr lang="ru-RU" sz="1400" dirty="0" err="1">
                <a:latin typeface="Circe" panose="020B0502020203020203" pitchFamily="34" charset="-52"/>
              </a:rPr>
              <a:t>самозанятого</a:t>
            </a:r>
            <a:endParaRPr lang="ru-RU" sz="1400" dirty="0">
              <a:latin typeface="Circe" panose="020B0502020203020203" pitchFamily="34" charset="-52"/>
            </a:endParaRPr>
          </a:p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ru-RU" sz="1400" dirty="0">
                <a:latin typeface="Circe" panose="020B0502020203020203" pitchFamily="34" charset="-52"/>
              </a:rPr>
              <a:t>03. содействие в организации                     и развитии ЛПХ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6684049" y="1275360"/>
            <a:ext cx="1537513" cy="4339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sz="2400" dirty="0">
                <a:solidFill>
                  <a:srgbClr val="E74C36"/>
                </a:solidFill>
                <a:latin typeface="Circe Bold" panose="020B0602020203020203" pitchFamily="34" charset="-52"/>
              </a:rPr>
              <a:t>200 000 ₽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8115996" y="1279434"/>
            <a:ext cx="1401803" cy="3647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70000"/>
              </a:lnSpc>
              <a:spcBef>
                <a:spcPts val="600"/>
              </a:spcBef>
            </a:pPr>
            <a:r>
              <a:rPr lang="ru-RU" sz="1200" dirty="0">
                <a:solidFill>
                  <a:srgbClr val="E74C36"/>
                </a:solidFill>
                <a:latin typeface="Circe Bold" panose="020B0602020203020203" pitchFamily="34" charset="-52"/>
              </a:rPr>
              <a:t>единовременная выплата</a:t>
            </a:r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89812" y="1917434"/>
            <a:ext cx="385549" cy="385549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35259" y="1917434"/>
            <a:ext cx="443831" cy="420426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4225" y="1236661"/>
            <a:ext cx="423982" cy="40748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812" y="1225991"/>
            <a:ext cx="399651" cy="399651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9194509" y="1947578"/>
            <a:ext cx="2175940" cy="447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ru-RU" sz="1400" dirty="0">
                <a:solidFill>
                  <a:srgbClr val="E74C36"/>
                </a:solidFill>
                <a:latin typeface="Circe Bold" panose="020B0602020203020203" pitchFamily="34" charset="-52"/>
              </a:rPr>
              <a:t>Основные направления деятельности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9013441" y="2417765"/>
            <a:ext cx="2357008" cy="10218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indent="-180975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1400" dirty="0">
                <a:latin typeface="Circe" panose="020B0502020203020203" pitchFamily="34" charset="-52"/>
              </a:rPr>
              <a:t>Животноводство</a:t>
            </a:r>
          </a:p>
          <a:p>
            <a:pPr marL="180975" indent="-180975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1400" dirty="0">
                <a:latin typeface="Circe" panose="020B0502020203020203" pitchFamily="34" charset="-52"/>
              </a:rPr>
              <a:t>Выращивание овощей, зелени, растений</a:t>
            </a:r>
          </a:p>
          <a:p>
            <a:pPr marL="180975" indent="-180975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1400" dirty="0">
                <a:latin typeface="Circe" panose="020B0502020203020203" pitchFamily="34" charset="-52"/>
              </a:rPr>
              <a:t>Пчеловодство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9194510" y="3452740"/>
            <a:ext cx="2175940" cy="383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ru-RU" sz="1000" i="1" dirty="0">
                <a:solidFill>
                  <a:srgbClr val="E74C36"/>
                </a:solidFill>
                <a:latin typeface="Circe" panose="020B0502020203020203" pitchFamily="34" charset="-52"/>
              </a:rPr>
              <a:t>Пример: фермерское хозяйство, выращивание </a:t>
            </a:r>
            <a:r>
              <a:rPr lang="ru-RU" sz="1000" i="1" dirty="0" err="1">
                <a:solidFill>
                  <a:srgbClr val="E74C36"/>
                </a:solidFill>
                <a:latin typeface="Circe" panose="020B0502020203020203" pitchFamily="34" charset="-52"/>
              </a:rPr>
              <a:t>микрозелени</a:t>
            </a:r>
            <a:r>
              <a:rPr lang="ru-RU" sz="1000" i="1" dirty="0">
                <a:solidFill>
                  <a:srgbClr val="E74C36"/>
                </a:solidFill>
                <a:latin typeface="Circe" panose="020B0502020203020203" pitchFamily="34" charset="-52"/>
              </a:rPr>
              <a:t> и др.</a:t>
            </a:r>
          </a:p>
        </p:txBody>
      </p:sp>
      <p:pic>
        <p:nvPicPr>
          <p:cNvPr id="6146" name="Picture 2" descr="Бесплатное фото Сбор урожая пшеницы старой техникой осенью, сгенерированный ии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04" r="13263"/>
          <a:stretch/>
        </p:blipFill>
        <p:spPr bwMode="auto">
          <a:xfrm>
            <a:off x="986243" y="4090231"/>
            <a:ext cx="3333830" cy="2347018"/>
          </a:xfrm>
          <a:prstGeom prst="roundRect">
            <a:avLst>
              <a:gd name="adj" fmla="val 5536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4687" y="1922054"/>
            <a:ext cx="427586" cy="426568"/>
          </a:xfrm>
          <a:prstGeom prst="rect">
            <a:avLst/>
          </a:prstGeom>
        </p:spPr>
      </p:pic>
      <p:pic>
        <p:nvPicPr>
          <p:cNvPr id="6148" name="Picture 4" descr="Бесплатное фото Спасенная корова обрак, убежище в соледаде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83"/>
          <a:stretch/>
        </p:blipFill>
        <p:spPr bwMode="auto">
          <a:xfrm>
            <a:off x="4420715" y="4090231"/>
            <a:ext cx="3336213" cy="2347018"/>
          </a:xfrm>
          <a:prstGeom prst="roundRect">
            <a:avLst>
              <a:gd name="adj" fmla="val 5536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2057" y="3984037"/>
            <a:ext cx="267468" cy="267468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870" y="6256899"/>
            <a:ext cx="267468" cy="267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69902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884142" y="633258"/>
            <a:ext cx="5076400" cy="417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75000"/>
              </a:lnSpc>
            </a:pPr>
            <a:r>
              <a:rPr lang="ru-RU" sz="2600" dirty="0">
                <a:solidFill>
                  <a:srgbClr val="E74C36"/>
                </a:solidFill>
                <a:latin typeface="Circe Bold" panose="020B0602020203020203" pitchFamily="34" charset="-52"/>
              </a:rPr>
              <a:t>Поддержка фермерства (ЛПХ)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812" y="720681"/>
            <a:ext cx="311171" cy="90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6508" y="6192570"/>
            <a:ext cx="898925" cy="41443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070630" y="2721376"/>
            <a:ext cx="2140497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sz="1600" dirty="0">
                <a:latin typeface="Circe" panose="020B0502020203020203" pitchFamily="34" charset="-52"/>
              </a:rPr>
              <a:t>Участие в выставках и ярмарках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070630" y="3987440"/>
            <a:ext cx="2260570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sz="1600" dirty="0">
                <a:latin typeface="Circe" panose="020B0502020203020203" pitchFamily="34" charset="-52"/>
              </a:rPr>
              <a:t>Сопровождение на получение грантовой поддержки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9189269" y="2725441"/>
            <a:ext cx="2319239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sz="1600" dirty="0">
                <a:latin typeface="Circe" panose="020B0502020203020203" pitchFamily="34" charset="-52"/>
              </a:rPr>
              <a:t>Помощь в расширении рынков сбыта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9189270" y="3981337"/>
            <a:ext cx="2189930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sz="1600" dirty="0">
                <a:latin typeface="Circe" panose="020B0502020203020203" pitchFamily="34" charset="-52"/>
              </a:rPr>
              <a:t>Консультации специалистов по разным вопросам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5590" y="4015559"/>
            <a:ext cx="574951" cy="57495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3856" y="2672044"/>
            <a:ext cx="445326" cy="520878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1609" y="2705007"/>
            <a:ext cx="538933" cy="518256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0248" y="4051577"/>
            <a:ext cx="538933" cy="538933"/>
          </a:xfrm>
          <a:prstGeom prst="rect">
            <a:avLst/>
          </a:prstGeom>
        </p:spPr>
      </p:pic>
      <p:pic>
        <p:nvPicPr>
          <p:cNvPr id="6146" name="Picture 2" descr="https://sun9-28.userapi.com/impf/dx2_G1WeG6KwuTOPazZUbkQOrw4585-ezUAGjg/4Y1JgPmyhRo.jpg?size=1440x2160&amp;quality=95&amp;sign=e0556b16b987f56113a7de88bdc38ef2&amp;type=album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135"/>
          <a:stretch/>
        </p:blipFill>
        <p:spPr bwMode="auto">
          <a:xfrm>
            <a:off x="1005787" y="1497611"/>
            <a:ext cx="3522779" cy="4484408"/>
          </a:xfrm>
          <a:prstGeom prst="roundRect">
            <a:avLst>
              <a:gd name="adj" fmla="val 4918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5207" y="3606081"/>
            <a:ext cx="267468" cy="267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180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B64EBA-E47A-381E-4F47-75FAB5BF8F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8FE3504-1A20-7F58-93DE-44798855FF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762" y="357571"/>
            <a:ext cx="11390476" cy="6142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4329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884142" y="633258"/>
            <a:ext cx="5076400" cy="417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75000"/>
              </a:lnSpc>
            </a:pPr>
            <a:endParaRPr lang="ru-RU" sz="2600" dirty="0">
              <a:solidFill>
                <a:srgbClr val="E74C36"/>
              </a:solidFill>
              <a:latin typeface="Circe Bold" panose="020B0602020203020203" pitchFamily="34" charset="-52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3828" y="1161970"/>
            <a:ext cx="311171" cy="90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6508" y="6192570"/>
            <a:ext cx="898925" cy="414439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26076" y="1557249"/>
            <a:ext cx="8534178" cy="5139869"/>
          </a:xfrm>
          <a:prstGeom prst="rect">
            <a:avLst/>
          </a:prstGeom>
          <a:ln>
            <a:solidFill>
              <a:srgbClr val="E74C36"/>
            </a:solidFill>
          </a:ln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Социальные предприниматели должны соответствовать требованиям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    СМСП включён в реестр социальных предпринимателей;</a:t>
            </a: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    Прошел обучение в рамках обучающей программы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«Азбука предпринимателя»;</a:t>
            </a: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Софинансирование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 расходов, связанных с реализацией проекта в размере не менее 25%;</a:t>
            </a: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    Отсутствие задолженности перед «Налоговой»</a:t>
            </a:r>
          </a:p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Сумма от 100 до 500 тысяч рублей</a:t>
            </a: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90238" y="3920570"/>
            <a:ext cx="206613" cy="206613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90239" y="2998664"/>
            <a:ext cx="206613" cy="206613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90237" y="4739169"/>
            <a:ext cx="206613" cy="206613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AC89CCCC-5A65-7691-E3E1-FFAC39422ED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22342" y="189391"/>
            <a:ext cx="2699916" cy="1062579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1BD524AB-30F6-B2A3-2FF4-A28D83D86C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3885" y="676339"/>
            <a:ext cx="3904569" cy="2602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6995DE6-903F-9327-A2E3-13659D8534D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90237" y="5620079"/>
            <a:ext cx="206613" cy="206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76657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5" y="0"/>
            <a:ext cx="120380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26762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5773" y="2479977"/>
            <a:ext cx="551513" cy="455352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0618" y="3394041"/>
            <a:ext cx="478036" cy="51731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7456" y="2479977"/>
            <a:ext cx="445502" cy="445502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884141" y="633258"/>
            <a:ext cx="5304903" cy="3924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75000"/>
              </a:lnSpc>
            </a:pPr>
            <a:r>
              <a:rPr lang="ru-RU" sz="2600" dirty="0">
                <a:solidFill>
                  <a:srgbClr val="E74C36"/>
                </a:solidFill>
                <a:latin typeface="Circe Bold" panose="020B0602020203020203" pitchFamily="34" charset="-52"/>
              </a:rPr>
              <a:t>Нефинансовые меры поддержки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812" y="720681"/>
            <a:ext cx="311171" cy="90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884141" y="1006784"/>
            <a:ext cx="2438481" cy="3277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ru-RU" dirty="0">
                <a:solidFill>
                  <a:srgbClr val="5F3428"/>
                </a:solidFill>
                <a:latin typeface="Circe Bold" panose="020B0602020203020203" pitchFamily="34" charset="-52"/>
              </a:rPr>
              <a:t>Комплексные услуги</a:t>
            </a:r>
            <a:endParaRPr lang="ru-RU" sz="1400" dirty="0">
              <a:solidFill>
                <a:srgbClr val="5F3428"/>
              </a:solidFill>
              <a:latin typeface="Circe Bold" panose="020B0602020203020203" pitchFamily="34" charset="-52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1338" y="4454547"/>
            <a:ext cx="445504" cy="445504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5677810" y="2511790"/>
            <a:ext cx="1836565" cy="4801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sz="1400" dirty="0">
                <a:latin typeface="Circe" panose="020B0502020203020203" pitchFamily="34" charset="-52"/>
              </a:rPr>
              <a:t>Разработка фирменного стиля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5668757" y="3448271"/>
            <a:ext cx="1579924" cy="4855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sz="1400" dirty="0">
                <a:latin typeface="Circe" panose="020B0502020203020203" pitchFamily="34" charset="-52"/>
              </a:rPr>
              <a:t>Вывод на маркетплейсы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5668756" y="4365500"/>
            <a:ext cx="2032311" cy="6740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sz="1400" dirty="0">
                <a:latin typeface="Circe" panose="020B0502020203020203" pitchFamily="34" charset="-52"/>
              </a:rPr>
              <a:t>Подключение </a:t>
            </a:r>
          </a:p>
          <a:p>
            <a:pPr>
              <a:lnSpc>
                <a:spcPct val="90000"/>
              </a:lnSpc>
            </a:pPr>
            <a:r>
              <a:rPr lang="ru-RU" sz="1400" dirty="0">
                <a:latin typeface="Circe" panose="020B0502020203020203" pitchFamily="34" charset="-52"/>
              </a:rPr>
              <a:t>к сервису по подбору кадров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8835769" y="2511790"/>
            <a:ext cx="1971125" cy="4801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sz="1400" dirty="0">
                <a:latin typeface="Circe" panose="020B0502020203020203" pitchFamily="34" charset="-52"/>
              </a:rPr>
              <a:t>Размещение рекламы на радио и TV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8835769" y="3445333"/>
            <a:ext cx="1971125" cy="6082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sz="1400" dirty="0">
                <a:latin typeface="Circe" panose="020B0502020203020203" pitchFamily="34" charset="-52"/>
              </a:rPr>
              <a:t>Печать рекламной продукции</a:t>
            </a:r>
          </a:p>
          <a:p>
            <a:pPr>
              <a:lnSpc>
                <a:spcPct val="90000"/>
              </a:lnSpc>
            </a:pPr>
            <a:r>
              <a:rPr lang="ru-RU" sz="900" dirty="0">
                <a:latin typeface="Circe" panose="020B0502020203020203" pitchFamily="34" charset="-52"/>
              </a:rPr>
              <a:t>визитки, листовки, флаеры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8835769" y="4365500"/>
            <a:ext cx="2372413" cy="8679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sz="1400" dirty="0">
                <a:latin typeface="Circe" panose="020B0502020203020203" pitchFamily="34" charset="-52"/>
              </a:rPr>
              <a:t>Доступ к обучающему курсу по настройке таргетированной рекламы в VK на онлайн-платформе </a:t>
            </a:r>
          </a:p>
        </p:txBody>
      </p:sp>
      <p:pic>
        <p:nvPicPr>
          <p:cNvPr id="3074" name="Picture 2" descr="Бесплатное фото Композиция из канцелярских элементов и фруктов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314" r="3669"/>
          <a:stretch/>
        </p:blipFill>
        <p:spPr bwMode="auto">
          <a:xfrm>
            <a:off x="975159" y="1575010"/>
            <a:ext cx="3328423" cy="4345956"/>
          </a:xfrm>
          <a:prstGeom prst="roundRect">
            <a:avLst>
              <a:gd name="adj" fmla="val 4155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3678" y="3614254"/>
            <a:ext cx="267468" cy="267468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3181" y="3474990"/>
            <a:ext cx="507499" cy="43636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1210" y="4454547"/>
            <a:ext cx="518131" cy="445504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6508" y="6192570"/>
            <a:ext cx="898925" cy="414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36887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884142" y="633258"/>
            <a:ext cx="4929518" cy="3924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75000"/>
              </a:lnSpc>
            </a:pPr>
            <a:r>
              <a:rPr lang="ru-RU" sz="2600" dirty="0">
                <a:solidFill>
                  <a:srgbClr val="E74C36"/>
                </a:solidFill>
                <a:latin typeface="Circe Bold" panose="020B0602020203020203" pitchFamily="34" charset="-52"/>
              </a:rPr>
              <a:t>Образовательные мероприятия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812" y="720681"/>
            <a:ext cx="311171" cy="90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864353" y="2701741"/>
            <a:ext cx="2173767" cy="59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dirty="0">
                <a:latin typeface="Circe" panose="020B0502020203020203" pitchFamily="34" charset="-52"/>
              </a:rPr>
              <a:t>Азбука предпринимателя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9931648" y="2701741"/>
            <a:ext cx="1262825" cy="3416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dirty="0" err="1">
                <a:latin typeface="Circe" panose="020B0502020203020203" pitchFamily="34" charset="-52"/>
              </a:rPr>
              <a:t>Вебинары</a:t>
            </a:r>
            <a:endParaRPr lang="ru-RU" dirty="0">
              <a:latin typeface="Circe" panose="020B0502020203020203" pitchFamily="34" charset="-52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0828" y="2513635"/>
            <a:ext cx="108000" cy="10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8121" y="2518391"/>
            <a:ext cx="108000" cy="1080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7864354" y="3855150"/>
            <a:ext cx="1659886" cy="3416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dirty="0">
                <a:latin typeface="Circe" panose="020B0502020203020203" pitchFamily="34" charset="-52"/>
              </a:rPr>
              <a:t>Семинары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9931648" y="3855150"/>
            <a:ext cx="835442" cy="348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dirty="0">
                <a:latin typeface="Circe" panose="020B0502020203020203" pitchFamily="34" charset="-52"/>
              </a:rPr>
              <a:t>Курсы 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0828" y="3667044"/>
            <a:ext cx="108000" cy="10800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8121" y="3671800"/>
            <a:ext cx="108000" cy="108000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7864354" y="4820046"/>
            <a:ext cx="2902736" cy="5978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dirty="0">
                <a:latin typeface="Circe" panose="020B0502020203020203" pitchFamily="34" charset="-52"/>
              </a:rPr>
              <a:t>Трансформационные бизнес-игры 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0828" y="4636696"/>
            <a:ext cx="108000" cy="10800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6508" y="6192570"/>
            <a:ext cx="898925" cy="414439"/>
          </a:xfrm>
          <a:prstGeom prst="rect">
            <a:avLst/>
          </a:prstGeom>
        </p:spPr>
      </p:pic>
      <p:pic>
        <p:nvPicPr>
          <p:cNvPr id="10242" name="Picture 2" descr="https://sun9-60.userapi.com/impg/LJOE294DNZ35-TG8vAtOLckYN9CH-NG52ZM1lw/Nxix5hkSxBE.jpg?size=2560x1707&amp;quality=95&amp;sign=ef3a55883972f4a4bfe49d71d8740b80&amp;type=album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873" y="1786155"/>
            <a:ext cx="5802434" cy="3869045"/>
          </a:xfrm>
          <a:prstGeom prst="roundRect">
            <a:avLst>
              <a:gd name="adj" fmla="val 3563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2414" y="1679580"/>
            <a:ext cx="267468" cy="267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65489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884142" y="633258"/>
            <a:ext cx="7376526" cy="417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75000"/>
              </a:lnSpc>
            </a:pPr>
            <a:r>
              <a:rPr lang="ru-RU" sz="2600" dirty="0">
                <a:solidFill>
                  <a:srgbClr val="E74C36"/>
                </a:solidFill>
                <a:latin typeface="Circe Bold" panose="020B0602020203020203" pitchFamily="34" charset="-52"/>
              </a:rPr>
              <a:t>Имущественная поддержка </a:t>
            </a: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812" y="720681"/>
            <a:ext cx="311171" cy="90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77116" y="1839228"/>
            <a:ext cx="1415439" cy="3139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ru-RU" dirty="0">
                <a:solidFill>
                  <a:srgbClr val="5F3428"/>
                </a:solidFill>
                <a:latin typeface="Circe Bold" panose="020B0602020203020203" pitchFamily="34" charset="-52"/>
              </a:rPr>
              <a:t>Коворкинг</a:t>
            </a:r>
            <a:endParaRPr lang="ru-RU" sz="1400" dirty="0">
              <a:solidFill>
                <a:srgbClr val="5F3428"/>
              </a:solidFill>
              <a:latin typeface="Circe Bold" panose="020B0602020203020203" pitchFamily="34" charset="-52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421301" y="1834804"/>
            <a:ext cx="2320786" cy="6367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sz="1400" dirty="0">
                <a:latin typeface="Circe" panose="020B0502020203020203" pitchFamily="34" charset="-52"/>
              </a:rPr>
              <a:t>Удобное расположение — офис в центре города</a:t>
            </a:r>
          </a:p>
          <a:p>
            <a:pPr>
              <a:lnSpc>
                <a:spcPct val="90000"/>
              </a:lnSpc>
            </a:pPr>
            <a:r>
              <a:rPr lang="ru-RU" sz="1050" dirty="0">
                <a:latin typeface="Circe" panose="020B0502020203020203" pitchFamily="34" charset="-52"/>
              </a:rPr>
              <a:t>ул. Российская, 110, к.1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238645" y="1834804"/>
            <a:ext cx="2456588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sz="1400" dirty="0">
                <a:latin typeface="Circe" panose="020B0502020203020203" pitchFamily="34" charset="-52"/>
              </a:rPr>
              <a:t>Рабочие места по принципу «Всё включено»: </a:t>
            </a:r>
            <a:r>
              <a:rPr lang="ru-RU" sz="1400" dirty="0">
                <a:latin typeface="Circe Bold" panose="020B0602020203020203" pitchFamily="34" charset="-52"/>
              </a:rPr>
              <a:t>с мебелью, интернетом, оргтехникой и шкафчиками для личных вещей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9209033" y="1834804"/>
            <a:ext cx="2166877" cy="6740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sz="1400" dirty="0">
                <a:latin typeface="Circe" panose="020B0502020203020203" pitchFamily="34" charset="-52"/>
              </a:rPr>
              <a:t>Стильный интерьер с приятной зоной отдыха и удобной кухней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877116" y="3238005"/>
            <a:ext cx="2145669" cy="4801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sz="1400" dirty="0">
                <a:latin typeface="Circe" panose="020B0502020203020203" pitchFamily="34" charset="-52"/>
              </a:rPr>
              <a:t>Нет расходов на уборку и коммунальные услуги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421301" y="3231039"/>
            <a:ext cx="2320786" cy="4855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sz="1400" dirty="0">
                <a:latin typeface="Circe" panose="020B0502020203020203" pitchFamily="34" charset="-52"/>
              </a:rPr>
              <a:t>Бесплатная гостевая парковка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6238645" y="3231039"/>
            <a:ext cx="2022023" cy="6740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sz="1400" dirty="0">
                <a:latin typeface="Circe" panose="020B0502020203020203" pitchFamily="34" charset="-52"/>
              </a:rPr>
              <a:t>Ежедневный </a:t>
            </a:r>
          </a:p>
          <a:p>
            <a:pPr>
              <a:lnSpc>
                <a:spcPct val="90000"/>
              </a:lnSpc>
            </a:pPr>
            <a:r>
              <a:rPr lang="ru-RU" sz="1400" dirty="0">
                <a:latin typeface="Circe" panose="020B0502020203020203" pitchFamily="34" charset="-52"/>
              </a:rPr>
              <a:t>доступ с 9 до 21 часов без выходных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9209033" y="3231039"/>
            <a:ext cx="1644445" cy="2916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sz="1400" dirty="0">
                <a:latin typeface="Circe Bold" panose="020B0602020203020203" pitchFamily="34" charset="-52"/>
              </a:rPr>
              <a:t>От 3000 ₽/месяц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7775" y="1601443"/>
            <a:ext cx="108000" cy="10800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7775" y="3024901"/>
            <a:ext cx="108000" cy="10800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4558" y="1601443"/>
            <a:ext cx="108000" cy="10800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4559" y="3024901"/>
            <a:ext cx="108000" cy="108000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2490" y="1601443"/>
            <a:ext cx="108000" cy="108000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2490" y="3024901"/>
            <a:ext cx="108000" cy="108000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011" y="3004644"/>
            <a:ext cx="108000" cy="108000"/>
          </a:xfrm>
          <a:prstGeom prst="rect">
            <a:avLst/>
          </a:prstGeom>
        </p:spPr>
      </p:pic>
      <p:pic>
        <p:nvPicPr>
          <p:cNvPr id="7170" name="Picture 2" descr="https://sun9-19.userapi.com/impg/7lGNjgr8psFUERCNL63D_NWYIG1c8F6BcbC4EQ/gO75qHNyePI.jpg?size=2560x1706&amp;quality=95&amp;sign=b97c6917c131d559eb277101ec6f4bd4&amp;type=album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70"/>
          <a:stretch/>
        </p:blipFill>
        <p:spPr bwMode="auto">
          <a:xfrm>
            <a:off x="990615" y="4292868"/>
            <a:ext cx="3318114" cy="2116782"/>
          </a:xfrm>
          <a:prstGeom prst="roundRect">
            <a:avLst>
              <a:gd name="adj" fmla="val 6451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s://sun13-1.userapi.com/impg/8dO2nkUevTmAqOh8VGTPMX5A4YlrQtXOkbdRCg/UyYHpGg0I1Q.jpg?size=2560x1706&amp;quality=95&amp;sign=6055a8a2cca303bce90202a52d92471e&amp;type=album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70"/>
          <a:stretch/>
        </p:blipFill>
        <p:spPr bwMode="auto">
          <a:xfrm>
            <a:off x="4420962" y="4300953"/>
            <a:ext cx="3318114" cy="2116782"/>
          </a:xfrm>
          <a:prstGeom prst="roundRect">
            <a:avLst>
              <a:gd name="adj" fmla="val 7045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https://sun9-77.userapi.com/impg/gvwi36J-kF5ELCtLhEFV5NSzeJcBUX4nULXgrQ/H4jz25ecp0o.jpg?size=2560x1706&amp;quality=95&amp;sign=a934c57abb5ab3336e19bc0a072f8ba6&amp;type=album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70"/>
          <a:stretch/>
        </p:blipFill>
        <p:spPr bwMode="auto">
          <a:xfrm>
            <a:off x="7854214" y="4292868"/>
            <a:ext cx="3318114" cy="2116782"/>
          </a:xfrm>
          <a:prstGeom prst="roundRect">
            <a:avLst>
              <a:gd name="adj" fmla="val 7844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4320" y="4186469"/>
            <a:ext cx="267468" cy="26746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358" y="1616943"/>
            <a:ext cx="428160" cy="428160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15" y="1601443"/>
            <a:ext cx="108000" cy="1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23216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E994E3-9425-E0E1-F48A-9A2695E6B2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BDC4890-D670-3F46-3EC9-EC65C790A4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8381" y="352809"/>
            <a:ext cx="10895238" cy="6152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51283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A18524-10CC-4973-0D93-760593680F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968BB69-5070-D6AF-F8D6-9FAF18B4F7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381" y="371857"/>
            <a:ext cx="11495238" cy="6114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42458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03955" y="5816600"/>
            <a:ext cx="2541978" cy="6011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3389" y="563854"/>
            <a:ext cx="1652789" cy="76200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D2DD2953-342B-CBE3-CBF7-98A604907F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247" y="1325854"/>
            <a:ext cx="11179945" cy="5298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12111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EE4A9E-075D-A536-D3F1-A67E6486A5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6FCA54A-68CD-33DA-6395-B3C1E4FA80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238" y="305190"/>
            <a:ext cx="11209524" cy="6247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8597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B43F73-B74A-8C9E-E29D-BC48B22F6F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75782B8-1DD7-4ED3-6A14-9FBC9CA2FC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6952" y="305190"/>
            <a:ext cx="10638095" cy="6247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40807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83069F-0754-AC32-59DD-4BEC273512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55611A1-8354-30D3-C976-C033E77CF4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6000" y="324238"/>
            <a:ext cx="11200000" cy="6209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08046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540087-9706-D750-8A58-00FA360922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0D8B302-8D97-D564-8503-CD424902C1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714" y="229000"/>
            <a:ext cx="11828571" cy="6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7495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B5704E-913D-CE5F-E5A2-F0FE2477D4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1A852E7-6DE2-C6E3-C957-6A04D81E5D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095" y="138524"/>
            <a:ext cx="11323809" cy="6580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350464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884143" y="633259"/>
            <a:ext cx="4929518" cy="3924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75000"/>
              </a:lnSpc>
            </a:pPr>
            <a:r>
              <a:rPr lang="ru-RU" sz="2600" dirty="0">
                <a:solidFill>
                  <a:schemeClr val="accent3">
                    <a:lumMod val="75000"/>
                  </a:schemeClr>
                </a:solidFill>
                <a:latin typeface="Circe Bold" panose="020B0602020203020203" pitchFamily="34" charset="-52"/>
              </a:rPr>
              <a:t>Образовательные мероприятия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0828" y="2513635"/>
            <a:ext cx="108000" cy="1080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0828" y="3667044"/>
            <a:ext cx="108000" cy="10800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0828" y="4636696"/>
            <a:ext cx="108000" cy="10800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6509" y="6192572"/>
            <a:ext cx="898926" cy="414439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2414" y="1679580"/>
            <a:ext cx="267468" cy="267468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6192EEB-A3A7-3BCC-E20B-130B3708200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4143" y="1083984"/>
            <a:ext cx="8546013" cy="5382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34066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884142" y="633259"/>
            <a:ext cx="5458907" cy="3924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75000"/>
              </a:lnSpc>
            </a:pPr>
            <a:r>
              <a:rPr lang="ru-RU" sz="2600" dirty="0">
                <a:solidFill>
                  <a:schemeClr val="accent3">
                    <a:lumMod val="75000"/>
                  </a:schemeClr>
                </a:solidFill>
                <a:latin typeface="Circe Bold" panose="020B0602020203020203" pitchFamily="34" charset="-52"/>
              </a:rPr>
              <a:t>Фабрика самозанятых «Мое дело»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1282" y="359929"/>
            <a:ext cx="898926" cy="41443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84141" y="1942268"/>
            <a:ext cx="2644151" cy="8402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dirty="0">
                <a:latin typeface="Circe" panose="020B0502020203020203" pitchFamily="34" charset="-52"/>
              </a:rPr>
              <a:t>Бесплатные курсы для самозанятых Челябинской области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528292" y="1942269"/>
            <a:ext cx="2976783" cy="100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dirty="0">
                <a:latin typeface="Circe" panose="020B0502020203020203" pitchFamily="34" charset="-52"/>
              </a:rPr>
              <a:t>Регистрация через сайт </a:t>
            </a:r>
          </a:p>
          <a:p>
            <a:pPr>
              <a:lnSpc>
                <a:spcPct val="90000"/>
              </a:lnSpc>
            </a:pPr>
            <a:r>
              <a:rPr lang="ru-RU" sz="2400" u="sng" dirty="0">
                <a:solidFill>
                  <a:schemeClr val="tx1">
                    <a:lumMod val="50000"/>
                    <a:lumOff val="50000"/>
                  </a:schemeClr>
                </a:solidFill>
                <a:latin typeface="Circe Bold" panose="020B0602020203020203" pitchFamily="34" charset="-52"/>
              </a:rPr>
              <a:t>Бизнес образование74.рф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15" y="1754161"/>
            <a:ext cx="108000" cy="108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9349" y="1758917"/>
            <a:ext cx="108000" cy="10800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884141" y="3244019"/>
            <a:ext cx="2814505" cy="108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dirty="0">
                <a:latin typeface="Circe" panose="020B0502020203020203" pitchFamily="34" charset="-52"/>
              </a:rPr>
              <a:t>Участники программы получают доступ </a:t>
            </a:r>
          </a:p>
          <a:p>
            <a:pPr>
              <a:lnSpc>
                <a:spcPct val="90000"/>
              </a:lnSpc>
            </a:pPr>
            <a:r>
              <a:rPr lang="ru-RU" dirty="0">
                <a:latin typeface="Circe" panose="020B0502020203020203" pitchFamily="34" charset="-52"/>
              </a:rPr>
              <a:t>к обучению одной профессии на выбор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702876" y="3244018"/>
            <a:ext cx="2482267" cy="8402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dirty="0">
                <a:latin typeface="Circe" panose="020B0502020203020203" pitchFamily="34" charset="-52"/>
              </a:rPr>
              <a:t>Обучение на курсах проходит </a:t>
            </a:r>
            <a:r>
              <a:rPr lang="ru-RU" dirty="0">
                <a:solidFill>
                  <a:srgbClr val="5F3428"/>
                </a:solidFill>
                <a:latin typeface="Circe Bold" panose="020B0602020203020203" pitchFamily="34" charset="-52"/>
              </a:rPr>
              <a:t>в онлайн- и офлайн-форматах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15" y="3055912"/>
            <a:ext cx="108000" cy="1080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9349" y="3060668"/>
            <a:ext cx="108000" cy="108000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902074" y="4880927"/>
            <a:ext cx="4735998" cy="3139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ts val="600"/>
              </a:spcBef>
            </a:pPr>
            <a:r>
              <a:rPr lang="ru-RU" sz="1600" dirty="0">
                <a:latin typeface="Circe Bold" panose="020B0602020203020203" pitchFamily="34" charset="-52"/>
              </a:rPr>
              <a:t>Курс необходимо пройти в течение 3 месяцев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884141" y="4707572"/>
            <a:ext cx="4758162" cy="602195"/>
          </a:xfrm>
          <a:prstGeom prst="roundRect">
            <a:avLst>
              <a:gd name="adj" fmla="val 15947"/>
            </a:avLst>
          </a:prstGeom>
          <a:noFill/>
          <a:ln w="15875">
            <a:solidFill>
              <a:srgbClr val="E74C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194" name="Picture 2" descr="https://sun9-44.userapi.com/impg/0_ye2s7m5oQVMtzGah7i5zae8fs-vjm6TC12Ow/vlwYeBXspsY.jpg?size=2560x1707&amp;quality=95&amp;sign=2d9ddcb7f8be7b84ae2d84aa71661b0f&amp;type=album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8" r="3043"/>
          <a:stretch/>
        </p:blipFill>
        <p:spPr bwMode="auto">
          <a:xfrm>
            <a:off x="6563766" y="1828121"/>
            <a:ext cx="4906978" cy="3495320"/>
          </a:xfrm>
          <a:prstGeom prst="roundRect">
            <a:avLst>
              <a:gd name="adj" fmla="val 4234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3521" y="5189707"/>
            <a:ext cx="267468" cy="267468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2805" y="5439070"/>
            <a:ext cx="1314545" cy="1314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901762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232365" y="633260"/>
            <a:ext cx="9882182" cy="3924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75000"/>
              </a:lnSpc>
            </a:pPr>
            <a:r>
              <a:rPr lang="ru-RU" sz="2600" dirty="0">
                <a:solidFill>
                  <a:schemeClr val="accent3">
                    <a:lumMod val="75000"/>
                  </a:schemeClr>
                </a:solidFill>
                <a:latin typeface="Circe Bold" panose="020B0602020203020203" pitchFamily="34" charset="-52"/>
              </a:rPr>
              <a:t>Фабрика самозанятых «Мое дело» Бизнесобразование74.рф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1282" y="359929"/>
            <a:ext cx="898926" cy="41443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15" y="1754161"/>
            <a:ext cx="108000" cy="108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9349" y="1758917"/>
            <a:ext cx="108000" cy="1080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15" y="3055912"/>
            <a:ext cx="108000" cy="1080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9349" y="3060668"/>
            <a:ext cx="108000" cy="10800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3521" y="5189707"/>
            <a:ext cx="267468" cy="267468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366" y="914401"/>
            <a:ext cx="5040976" cy="5821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3341" y="913723"/>
            <a:ext cx="4632658" cy="59442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5908243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1" y="-533400"/>
            <a:ext cx="6066692" cy="6858000"/>
          </a:xfrm>
          <a:prstGeom prst="rect">
            <a:avLst/>
          </a:prstGeom>
        </p:spPr>
      </p:pic>
      <p:cxnSp>
        <p:nvCxnSpPr>
          <p:cNvPr id="7" name="Google Shape;110;g8f672cf8d1_0_90">
            <a:extLst>
              <a:ext uri="{FF2B5EF4-FFF2-40B4-BE49-F238E27FC236}">
                <a16:creationId xmlns:a16="http://schemas.microsoft.com/office/drawing/2014/main" id="{AEBDE399-237D-450A-AF6F-527F5E20BD66}"/>
              </a:ext>
            </a:extLst>
          </p:cNvPr>
          <p:cNvCxnSpPr>
            <a:cxnSpLocks/>
          </p:cNvCxnSpPr>
          <p:nvPr/>
        </p:nvCxnSpPr>
        <p:spPr>
          <a:xfrm>
            <a:off x="919604" y="5359099"/>
            <a:ext cx="10724709" cy="0"/>
          </a:xfrm>
          <a:prstGeom prst="straightConnector1">
            <a:avLst/>
          </a:prstGeom>
          <a:noFill/>
          <a:ln w="28575" cap="flat" cmpd="sng">
            <a:solidFill>
              <a:srgbClr val="D9D9D9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" name="TextBox 1"/>
          <p:cNvSpPr txBox="1"/>
          <p:nvPr/>
        </p:nvSpPr>
        <p:spPr>
          <a:xfrm>
            <a:off x="903956" y="5816601"/>
            <a:ext cx="25419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3390" y="563854"/>
            <a:ext cx="1652789" cy="762000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562708" y="762000"/>
            <a:ext cx="10363200" cy="677108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Всероссийский конкурс</a:t>
            </a:r>
            <a:b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молодежных проектов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2985" y="1927860"/>
            <a:ext cx="4103077" cy="327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5066" y="2700561"/>
            <a:ext cx="4314092" cy="16854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817778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3785" y="-710167"/>
            <a:ext cx="6066692" cy="6858000"/>
          </a:xfrm>
          <a:prstGeom prst="rect">
            <a:avLst/>
          </a:prstGeom>
        </p:spPr>
      </p:pic>
      <p:cxnSp>
        <p:nvCxnSpPr>
          <p:cNvPr id="7" name="Google Shape;110;g8f672cf8d1_0_90">
            <a:extLst>
              <a:ext uri="{FF2B5EF4-FFF2-40B4-BE49-F238E27FC236}">
                <a16:creationId xmlns:a16="http://schemas.microsoft.com/office/drawing/2014/main" id="{AEBDE399-237D-450A-AF6F-527F5E20BD66}"/>
              </a:ext>
            </a:extLst>
          </p:cNvPr>
          <p:cNvCxnSpPr>
            <a:cxnSpLocks/>
          </p:cNvCxnSpPr>
          <p:nvPr/>
        </p:nvCxnSpPr>
        <p:spPr>
          <a:xfrm>
            <a:off x="919604" y="5359099"/>
            <a:ext cx="10724709" cy="0"/>
          </a:xfrm>
          <a:prstGeom prst="straightConnector1">
            <a:avLst/>
          </a:prstGeom>
          <a:noFill/>
          <a:ln w="28575" cap="flat" cmpd="sng">
            <a:solidFill>
              <a:srgbClr val="D9D9D9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" name="TextBox 1"/>
          <p:cNvSpPr txBox="1"/>
          <p:nvPr/>
        </p:nvSpPr>
        <p:spPr>
          <a:xfrm>
            <a:off x="4570517" y="5778501"/>
            <a:ext cx="36914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от 300 </a:t>
            </a:r>
            <a:r>
              <a:rPr lang="ru-RU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т.р</a:t>
            </a:r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до 12 </a:t>
            </a:r>
            <a:r>
              <a:rPr lang="ru-RU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млн.руб</a:t>
            </a:r>
            <a:endParaRPr lang="ru-RU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3390" y="563854"/>
            <a:ext cx="1652789" cy="762000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276583" y="457200"/>
            <a:ext cx="10363200" cy="677108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Гранты первых</a:t>
            </a:r>
            <a:b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от Российского движения детей и молодежи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9971" y="1935313"/>
            <a:ext cx="4104151" cy="3243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7188" y="1674208"/>
            <a:ext cx="4112783" cy="37153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094" y="2059782"/>
            <a:ext cx="3766261" cy="31187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853722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7EA04AB-4A33-BC9F-9900-E04D1ECF95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286" y="319476"/>
            <a:ext cx="11571428" cy="6219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455154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1" y="-533400"/>
            <a:ext cx="6066692" cy="6858000"/>
          </a:xfrm>
          <a:prstGeom prst="rect">
            <a:avLst/>
          </a:prstGeom>
        </p:spPr>
      </p:pic>
      <p:cxnSp>
        <p:nvCxnSpPr>
          <p:cNvPr id="7" name="Google Shape;110;g8f672cf8d1_0_90">
            <a:extLst>
              <a:ext uri="{FF2B5EF4-FFF2-40B4-BE49-F238E27FC236}">
                <a16:creationId xmlns:a16="http://schemas.microsoft.com/office/drawing/2014/main" id="{AEBDE399-237D-450A-AF6F-527F5E20BD66}"/>
              </a:ext>
            </a:extLst>
          </p:cNvPr>
          <p:cNvCxnSpPr>
            <a:cxnSpLocks/>
          </p:cNvCxnSpPr>
          <p:nvPr/>
        </p:nvCxnSpPr>
        <p:spPr>
          <a:xfrm>
            <a:off x="919604" y="5359099"/>
            <a:ext cx="10724709" cy="0"/>
          </a:xfrm>
          <a:prstGeom prst="straightConnector1">
            <a:avLst/>
          </a:prstGeom>
          <a:noFill/>
          <a:ln w="28575" cap="flat" cmpd="sng">
            <a:solidFill>
              <a:srgbClr val="D9D9D9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" name="TextBox 1"/>
          <p:cNvSpPr txBox="1"/>
          <p:nvPr/>
        </p:nvSpPr>
        <p:spPr>
          <a:xfrm>
            <a:off x="903956" y="5816601"/>
            <a:ext cx="25419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3390" y="563854"/>
            <a:ext cx="1652789" cy="762000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31680" y="818023"/>
            <a:ext cx="10363200" cy="1015663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Конкурс Фонда содействия инновациям</a:t>
            </a:r>
            <a:b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«Студенческий </a:t>
            </a:r>
            <a:r>
              <a:rPr lang="ru-RU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стартап</a:t>
            </a:r>
            <a: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br>
              <a:rPr lang="ru-RU" dirty="0"/>
            </a:b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52" y="2080261"/>
            <a:ext cx="4208585" cy="3438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7354" y="4235321"/>
            <a:ext cx="3294185" cy="11237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1662" y="2103121"/>
            <a:ext cx="7440117" cy="199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4182941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135" y="-533400"/>
            <a:ext cx="6066692" cy="6858000"/>
          </a:xfrm>
          <a:prstGeom prst="rect">
            <a:avLst/>
          </a:prstGeom>
        </p:spPr>
      </p:pic>
      <p:cxnSp>
        <p:nvCxnSpPr>
          <p:cNvPr id="7" name="Google Shape;110;g8f672cf8d1_0_90">
            <a:extLst>
              <a:ext uri="{FF2B5EF4-FFF2-40B4-BE49-F238E27FC236}">
                <a16:creationId xmlns:a16="http://schemas.microsoft.com/office/drawing/2014/main" id="{AEBDE399-237D-450A-AF6F-527F5E20BD66}"/>
              </a:ext>
            </a:extLst>
          </p:cNvPr>
          <p:cNvCxnSpPr>
            <a:cxnSpLocks/>
          </p:cNvCxnSpPr>
          <p:nvPr/>
        </p:nvCxnSpPr>
        <p:spPr>
          <a:xfrm>
            <a:off x="919604" y="5359099"/>
            <a:ext cx="10724709" cy="0"/>
          </a:xfrm>
          <a:prstGeom prst="straightConnector1">
            <a:avLst/>
          </a:prstGeom>
          <a:noFill/>
          <a:ln w="28575" cap="flat" cmpd="sng">
            <a:solidFill>
              <a:srgbClr val="D9D9D9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" name="TextBox 1"/>
          <p:cNvSpPr txBox="1"/>
          <p:nvPr/>
        </p:nvSpPr>
        <p:spPr>
          <a:xfrm>
            <a:off x="903956" y="5816601"/>
            <a:ext cx="25419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3390" y="563854"/>
            <a:ext cx="1652789" cy="762000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468923" y="775577"/>
            <a:ext cx="10363200" cy="338554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Гранты от Фонда Тимченко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852" y="1676400"/>
            <a:ext cx="4056185" cy="3352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0548" y="2209800"/>
            <a:ext cx="6228614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061479" y="5359100"/>
            <a:ext cx="641076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заявки принимаются в течении года, </a:t>
            </a: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до 2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млн.руб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654019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Прямая соединительная линия 5"/>
          <p:cNvCxnSpPr/>
          <p:nvPr/>
        </p:nvCxnSpPr>
        <p:spPr>
          <a:xfrm>
            <a:off x="1123830" y="296173"/>
            <a:ext cx="1181100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707" y="619922"/>
            <a:ext cx="10751218" cy="58564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412209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Прямая соединительная линия 5"/>
          <p:cNvCxnSpPr/>
          <p:nvPr/>
        </p:nvCxnSpPr>
        <p:spPr>
          <a:xfrm>
            <a:off x="1123830" y="296173"/>
            <a:ext cx="1181100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464" y="558234"/>
            <a:ext cx="10194757" cy="55752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64879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884142" y="633259"/>
            <a:ext cx="3793737" cy="3924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75000"/>
              </a:lnSpc>
            </a:pPr>
            <a:r>
              <a:rPr lang="ru-RU" sz="2600" dirty="0">
                <a:solidFill>
                  <a:schemeClr val="accent3">
                    <a:lumMod val="75000"/>
                  </a:schemeClr>
                </a:solidFill>
                <a:latin typeface="Circe Bold" panose="020B0602020203020203" pitchFamily="34" charset="-52"/>
              </a:rPr>
              <a:t>Контактные данные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570" y="1758071"/>
            <a:ext cx="6221303" cy="4148345"/>
          </a:xfrm>
          <a:prstGeom prst="roundRect">
            <a:avLst>
              <a:gd name="adj" fmla="val 3089"/>
            </a:avLst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5139" y="3564775"/>
            <a:ext cx="267468" cy="26746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7408985" y="1018693"/>
            <a:ext cx="4627711" cy="4094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sz="1900" dirty="0">
                <a:solidFill>
                  <a:srgbClr val="E74C36"/>
                </a:solidFill>
                <a:latin typeface="Circe Bold" panose="020B0602020203020203" pitchFamily="34" charset="-52"/>
              </a:rPr>
              <a:t>8 </a:t>
            </a:r>
            <a:r>
              <a:rPr lang="ru-RU" sz="1900" dirty="0">
                <a:solidFill>
                  <a:schemeClr val="accent3">
                    <a:lumMod val="75000"/>
                  </a:schemeClr>
                </a:solidFill>
                <a:latin typeface="Circe Bold" panose="020B0602020203020203" pitchFamily="34" charset="-52"/>
              </a:rPr>
              <a:t>351 214 06 03</a:t>
            </a:r>
          </a:p>
          <a:p>
            <a:pPr>
              <a:lnSpc>
                <a:spcPct val="90000"/>
              </a:lnSpc>
            </a:pPr>
            <a:r>
              <a:rPr lang="ru-RU" dirty="0">
                <a:latin typeface="Circe" panose="020B0502020203020203" pitchFamily="34" charset="-52"/>
              </a:rPr>
              <a:t>8 800 350 24 74</a:t>
            </a:r>
          </a:p>
          <a:p>
            <a:pPr>
              <a:lnSpc>
                <a:spcPct val="90000"/>
              </a:lnSpc>
            </a:pPr>
            <a:r>
              <a:rPr lang="ru-RU" dirty="0">
                <a:latin typeface="Circe" panose="020B0502020203020203" pitchFamily="34" charset="-52"/>
              </a:rPr>
              <a:t>cpp@fond174.ru</a:t>
            </a:r>
          </a:p>
          <a:p>
            <a:pPr>
              <a:lnSpc>
                <a:spcPct val="90000"/>
              </a:lnSpc>
            </a:pPr>
            <a:endParaRPr lang="ru-RU" dirty="0">
              <a:latin typeface="Circe" panose="020B0502020203020203" pitchFamily="34" charset="-52"/>
            </a:endParaRPr>
          </a:p>
          <a:p>
            <a:pPr>
              <a:lnSpc>
                <a:spcPct val="90000"/>
              </a:lnSpc>
            </a:pPr>
            <a:r>
              <a:rPr lang="ru-RU" b="1" dirty="0">
                <a:latin typeface="Circe" panose="020B0502020203020203" pitchFamily="34" charset="-52"/>
              </a:rPr>
              <a:t>г. Челябинск </a:t>
            </a:r>
          </a:p>
          <a:p>
            <a:pPr>
              <a:lnSpc>
                <a:spcPct val="90000"/>
              </a:lnSpc>
            </a:pPr>
            <a:r>
              <a:rPr lang="ru-RU" b="1" dirty="0">
                <a:latin typeface="Circe" panose="020B0502020203020203" pitchFamily="34" charset="-52"/>
              </a:rPr>
              <a:t>ул. Российская, 110, корп. 1, </a:t>
            </a:r>
            <a:r>
              <a:rPr lang="ru-RU" b="1" dirty="0" err="1">
                <a:latin typeface="Circe" panose="020B0502020203020203" pitchFamily="34" charset="-52"/>
              </a:rPr>
              <a:t>эт</a:t>
            </a:r>
            <a:r>
              <a:rPr lang="ru-RU" b="1" dirty="0">
                <a:latin typeface="Circe" panose="020B0502020203020203" pitchFamily="34" charset="-52"/>
              </a:rPr>
              <a:t>. 2</a:t>
            </a:r>
          </a:p>
          <a:p>
            <a:pPr>
              <a:lnSpc>
                <a:spcPct val="90000"/>
              </a:lnSpc>
            </a:pPr>
            <a:endParaRPr lang="ru-RU" dirty="0">
              <a:latin typeface="Circe" panose="020B0502020203020203" pitchFamily="34" charset="-52"/>
            </a:endParaRPr>
          </a:p>
          <a:p>
            <a:pPr>
              <a:lnSpc>
                <a:spcPct val="90000"/>
              </a:lnSpc>
            </a:pPr>
            <a:r>
              <a:rPr lang="ru-RU" dirty="0">
                <a:latin typeface="Circe" panose="020B0502020203020203" pitchFamily="34" charset="-52"/>
              </a:rPr>
              <a:t>- г. Магнитогорск, пр. Ленина, 70 (3 </a:t>
            </a:r>
            <a:r>
              <a:rPr lang="ru-RU" dirty="0" err="1">
                <a:latin typeface="Circe" panose="020B0502020203020203" pitchFamily="34" charset="-52"/>
              </a:rPr>
              <a:t>эт</a:t>
            </a:r>
            <a:r>
              <a:rPr lang="ru-RU" dirty="0">
                <a:latin typeface="Circe" panose="020B0502020203020203" pitchFamily="34" charset="-52"/>
              </a:rPr>
              <a:t>.)</a:t>
            </a:r>
          </a:p>
          <a:p>
            <a:pPr>
              <a:lnSpc>
                <a:spcPct val="90000"/>
              </a:lnSpc>
            </a:pPr>
            <a:r>
              <a:rPr lang="ru-RU" dirty="0">
                <a:latin typeface="Circe" panose="020B0502020203020203" pitchFamily="34" charset="-52"/>
              </a:rPr>
              <a:t>- г. Златоуст, </a:t>
            </a:r>
            <a:r>
              <a:rPr lang="ru-RU" dirty="0" err="1">
                <a:latin typeface="Circe" panose="020B0502020203020203" pitchFamily="34" charset="-52"/>
              </a:rPr>
              <a:t>пр-кт</a:t>
            </a:r>
            <a:r>
              <a:rPr lang="ru-RU" dirty="0">
                <a:latin typeface="Circe" panose="020B0502020203020203" pitchFamily="34" charset="-52"/>
              </a:rPr>
              <a:t> им. Ю.А. Гагарина, 3 </a:t>
            </a:r>
            <a:r>
              <a:rPr lang="ru-RU" dirty="0" err="1">
                <a:latin typeface="Circe" panose="020B0502020203020203" pitchFamily="34" charset="-52"/>
              </a:rPr>
              <a:t>мкр</a:t>
            </a:r>
            <a:r>
              <a:rPr lang="ru-RU" dirty="0">
                <a:latin typeface="Circe" panose="020B0502020203020203" pitchFamily="34" charset="-52"/>
              </a:rPr>
              <a:t>, д. 43 (3 </a:t>
            </a:r>
            <a:r>
              <a:rPr lang="ru-RU" dirty="0" err="1">
                <a:latin typeface="Circe" panose="020B0502020203020203" pitchFamily="34" charset="-52"/>
              </a:rPr>
              <a:t>эт</a:t>
            </a:r>
            <a:r>
              <a:rPr lang="ru-RU" dirty="0">
                <a:latin typeface="Circe" panose="020B0502020203020203" pitchFamily="34" charset="-52"/>
              </a:rPr>
              <a:t>.)</a:t>
            </a:r>
          </a:p>
          <a:p>
            <a:pPr>
              <a:lnSpc>
                <a:spcPct val="90000"/>
              </a:lnSpc>
            </a:pPr>
            <a:r>
              <a:rPr lang="ru-RU" dirty="0">
                <a:latin typeface="Circe" panose="020B0502020203020203" pitchFamily="34" charset="-52"/>
              </a:rPr>
              <a:t>- г. Кыштым, ул. Калинина, д. 201 (3 </a:t>
            </a:r>
            <a:r>
              <a:rPr lang="ru-RU" dirty="0" err="1">
                <a:latin typeface="Circe" panose="020B0502020203020203" pitchFamily="34" charset="-52"/>
              </a:rPr>
              <a:t>эт</a:t>
            </a:r>
            <a:r>
              <a:rPr lang="ru-RU" dirty="0">
                <a:latin typeface="Circe" panose="020B0502020203020203" pitchFamily="34" charset="-52"/>
              </a:rPr>
              <a:t>.)</a:t>
            </a:r>
          </a:p>
          <a:p>
            <a:pPr>
              <a:lnSpc>
                <a:spcPct val="90000"/>
              </a:lnSpc>
            </a:pPr>
            <a:r>
              <a:rPr lang="ru-RU" dirty="0">
                <a:latin typeface="Circe" panose="020B0502020203020203" pitchFamily="34" charset="-52"/>
              </a:rPr>
              <a:t>- г. </a:t>
            </a:r>
            <a:r>
              <a:rPr lang="ru-RU" dirty="0" err="1">
                <a:latin typeface="Circe" panose="020B0502020203020203" pitchFamily="34" charset="-52"/>
              </a:rPr>
              <a:t>Южноуральск</a:t>
            </a:r>
            <a:r>
              <a:rPr lang="ru-RU" dirty="0">
                <a:latin typeface="Circe" panose="020B0502020203020203" pitchFamily="34" charset="-52"/>
              </a:rPr>
              <a:t>, ул. Космонавтов, д.13</a:t>
            </a:r>
          </a:p>
          <a:p>
            <a:pPr>
              <a:lnSpc>
                <a:spcPct val="90000"/>
              </a:lnSpc>
            </a:pPr>
            <a:r>
              <a:rPr lang="ru-RU" dirty="0">
                <a:latin typeface="Circe" panose="020B0502020203020203" pitchFamily="34" charset="-52"/>
              </a:rPr>
              <a:t>- г. Миасс, ул. Романенко, 50 (1 </a:t>
            </a:r>
            <a:r>
              <a:rPr lang="ru-RU" dirty="0" err="1">
                <a:latin typeface="Circe" panose="020B0502020203020203" pitchFamily="34" charset="-52"/>
              </a:rPr>
              <a:t>эт</a:t>
            </a:r>
            <a:r>
              <a:rPr lang="ru-RU" dirty="0">
                <a:latin typeface="Circe" panose="020B0502020203020203" pitchFamily="34" charset="-52"/>
              </a:rPr>
              <a:t>.)</a:t>
            </a:r>
          </a:p>
          <a:p>
            <a:pPr>
              <a:lnSpc>
                <a:spcPct val="90000"/>
              </a:lnSpc>
            </a:pPr>
            <a:r>
              <a:rPr lang="ru-RU" dirty="0">
                <a:latin typeface="Circe" panose="020B0502020203020203" pitchFamily="34" charset="-52"/>
              </a:rPr>
              <a:t>- г. Карталы, ул. Пушкина, д. 15/4</a:t>
            </a:r>
          </a:p>
          <a:p>
            <a:pPr>
              <a:lnSpc>
                <a:spcPct val="90000"/>
              </a:lnSpc>
            </a:pPr>
            <a:r>
              <a:rPr lang="ru-RU" dirty="0">
                <a:latin typeface="Circe" panose="020B0502020203020203" pitchFamily="34" charset="-52"/>
              </a:rPr>
              <a:t>- г. </a:t>
            </a:r>
            <a:r>
              <a:rPr lang="ru-RU" dirty="0" err="1">
                <a:latin typeface="Circe" panose="020B0502020203020203" pitchFamily="34" charset="-52"/>
              </a:rPr>
              <a:t>Сатка</a:t>
            </a:r>
            <a:r>
              <a:rPr lang="ru-RU" dirty="0">
                <a:latin typeface="Circe" panose="020B0502020203020203" pitchFamily="34" charset="-52"/>
              </a:rPr>
              <a:t>, ул. Ленина, д.1</a:t>
            </a:r>
          </a:p>
          <a:p>
            <a:pPr>
              <a:lnSpc>
                <a:spcPct val="90000"/>
              </a:lnSpc>
            </a:pPr>
            <a:r>
              <a:rPr lang="ru-RU" dirty="0">
                <a:latin typeface="Circe" panose="020B0502020203020203" pitchFamily="34" charset="-52"/>
              </a:rPr>
              <a:t>- г. Верхний Уфалей, ул. Ленина, д.129</a:t>
            </a:r>
          </a:p>
        </p:txBody>
      </p:sp>
    </p:spTree>
    <p:extLst>
      <p:ext uri="{BB962C8B-B14F-4D97-AF65-F5344CB8AC3E}">
        <p14:creationId xmlns:p14="http://schemas.microsoft.com/office/powerpoint/2010/main" val="89336071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9800" y="5652595"/>
            <a:ext cx="2892986" cy="80828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430"/>
          <a:stretch/>
        </p:blipFill>
        <p:spPr>
          <a:xfrm>
            <a:off x="0" y="2"/>
            <a:ext cx="12192000" cy="5129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887528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78FD85D-AE64-4960-84FD-7238AF7D5C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7273" y="810634"/>
            <a:ext cx="4971495" cy="646331"/>
          </a:xfrm>
        </p:spPr>
        <p:txBody>
          <a:bodyPr>
            <a:normAutofit fontScale="90000"/>
          </a:bodyPr>
          <a:lstStyle/>
          <a:p>
            <a:pPr algn="ctr"/>
            <a:br>
              <a:rPr lang="ru-RU" dirty="0">
                <a:solidFill>
                  <a:srgbClr val="002060"/>
                </a:solidFill>
              </a:rPr>
            </a:br>
            <a:r>
              <a:rPr lang="ru-RU" dirty="0">
                <a:solidFill>
                  <a:srgbClr val="002060"/>
                </a:solidFill>
              </a:rPr>
              <a:t>Подведение итогов.</a:t>
            </a:r>
            <a:br>
              <a:rPr lang="ru-RU" dirty="0">
                <a:solidFill>
                  <a:srgbClr val="002060"/>
                </a:solidFill>
              </a:rPr>
            </a:br>
            <a:br>
              <a:rPr lang="ru-RU" dirty="0">
                <a:solidFill>
                  <a:srgbClr val="002060"/>
                </a:solidFill>
              </a:rPr>
            </a:br>
            <a:br>
              <a:rPr lang="ru-RU" dirty="0">
                <a:solidFill>
                  <a:srgbClr val="002060"/>
                </a:solidFill>
              </a:rPr>
            </a:b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41E6D7BD-4E52-467D-85D2-BE3484BF17A5}"/>
              </a:ext>
            </a:extLst>
          </p:cNvPr>
          <p:cNvSpPr/>
          <p:nvPr/>
        </p:nvSpPr>
        <p:spPr>
          <a:xfrm>
            <a:off x="1649692" y="6363093"/>
            <a:ext cx="1451728" cy="3299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7F15CC9-EF33-4641-BCD5-C24996D81D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6241" y="1595272"/>
            <a:ext cx="4382527" cy="2919103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 rot="20270472">
            <a:off x="6519899" y="3949223"/>
            <a:ext cx="6096000" cy="98488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endParaRPr lang="ru-RU" b="1" dirty="0">
              <a:solidFill>
                <a:schemeClr val="tx1"/>
              </a:solidFill>
            </a:endParaRPr>
          </a:p>
          <a:p>
            <a:pPr algn="ctr"/>
            <a:r>
              <a:rPr lang="ru-RU" sz="4000" dirty="0">
                <a:solidFill>
                  <a:schemeClr val="tx1"/>
                </a:solidFill>
              </a:rPr>
              <a:t>Вопросы?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3813" y="203589"/>
            <a:ext cx="2892986" cy="808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83281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87B752-F7C8-9884-5666-64B0BBDD98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67B95D3-66D9-1B93-9D6A-2B8AF014F027}"/>
              </a:ext>
            </a:extLst>
          </p:cNvPr>
          <p:cNvSpPr txBox="1"/>
          <p:nvPr/>
        </p:nvSpPr>
        <p:spPr>
          <a:xfrm>
            <a:off x="903955" y="5816600"/>
            <a:ext cx="2541978" cy="6011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DF6DDEC-DCBF-BB0E-FF11-69315FF580E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3389" y="563854"/>
            <a:ext cx="1652789" cy="762000"/>
          </a:xfrm>
          <a:prstGeom prst="rect">
            <a:avLst/>
          </a:prstGeom>
        </p:spPr>
      </p:pic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993C1080-3068-3B19-6BBA-6E2CEB10FE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40267"/>
            <a:ext cx="10515600" cy="1325563"/>
          </a:xfrm>
        </p:spPr>
        <p:txBody>
          <a:bodyPr/>
          <a:lstStyle/>
          <a:p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Меры поддержки государства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504A122E-C626-2FC5-A13F-7FD06BC44B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6884" y="1994094"/>
            <a:ext cx="10238231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AutoNum type="arabicPeriod"/>
            </a:pPr>
            <a:r>
              <a:rPr lang="ru-RU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Социальный контракт </a:t>
            </a:r>
          </a:p>
          <a:p>
            <a:pPr marL="0" indent="0">
              <a:buNone/>
            </a:pPr>
            <a:endParaRPr lang="ru-RU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2. Грант социальный предприниматель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7128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84139" y="633258"/>
            <a:ext cx="5135662" cy="3924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75000"/>
              </a:lnSpc>
            </a:pPr>
            <a:r>
              <a:rPr lang="ru-RU" sz="2600" dirty="0">
                <a:solidFill>
                  <a:srgbClr val="E74C36"/>
                </a:solidFill>
                <a:latin typeface="Circe Bold" panose="020B0602020203020203" pitchFamily="34" charset="-52"/>
              </a:rPr>
              <a:t>Что такое социальный контракт?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812" y="720681"/>
            <a:ext cx="311171" cy="90000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884138" y="1450943"/>
            <a:ext cx="6338150" cy="72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dirty="0">
                <a:solidFill>
                  <a:srgbClr val="5F3428"/>
                </a:solidFill>
                <a:latin typeface="Circe Bold" panose="020B0602020203020203" pitchFamily="34" charset="-52"/>
              </a:rPr>
              <a:t>СОЦИАЛЬНЫЙ КОНТРАКТ –</a:t>
            </a:r>
          </a:p>
          <a:p>
            <a:pPr>
              <a:lnSpc>
                <a:spcPct val="90000"/>
              </a:lnSpc>
            </a:pPr>
            <a:r>
              <a:rPr lang="ru-RU" sz="1400" dirty="0">
                <a:latin typeface="Circe" panose="020B0502020203020203" pitchFamily="34" charset="-52"/>
              </a:rPr>
              <a:t>соглашение, которое заключено </a:t>
            </a:r>
            <a:r>
              <a:rPr lang="ru-RU" sz="1400" dirty="0">
                <a:latin typeface="Circe Bold" panose="020B0602020203020203" pitchFamily="34" charset="-52"/>
              </a:rPr>
              <a:t>между гражданином и органом социальной защиты населения </a:t>
            </a:r>
            <a:r>
              <a:rPr lang="ru-RU" sz="1400" dirty="0">
                <a:latin typeface="Circe" panose="020B0502020203020203" pitchFamily="34" charset="-52"/>
              </a:rPr>
              <a:t>по месту жительства или месту пребывания гражданина 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884139" y="3310493"/>
            <a:ext cx="2735362" cy="8733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sz="1400" dirty="0">
                <a:latin typeface="Circe Bold" panose="020B0602020203020203" pitchFamily="34" charset="-52"/>
              </a:rPr>
              <a:t>Орган социальной защиты </a:t>
            </a:r>
            <a:r>
              <a:rPr lang="ru-RU" sz="1400" dirty="0">
                <a:latin typeface="Circe" panose="020B0502020203020203" pitchFamily="34" charset="-52"/>
              </a:rPr>
              <a:t>населения обязуется оказать гражданину государственную социальную помощь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4314825" y="3310493"/>
            <a:ext cx="2774038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sz="1400" dirty="0">
                <a:latin typeface="Circe Bold" panose="020B0602020203020203" pitchFamily="34" charset="-52"/>
              </a:rPr>
              <a:t>Гражданин</a:t>
            </a:r>
            <a:r>
              <a:rPr lang="ru-RU" sz="1400" dirty="0">
                <a:latin typeface="Circe" panose="020B0502020203020203" pitchFamily="34" charset="-52"/>
              </a:rPr>
              <a:t> обязуется исполнить положения социального контракта в полном объеме, включая программу социальной адаптации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7603211" y="1450943"/>
            <a:ext cx="3941089" cy="11172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dirty="0">
                <a:solidFill>
                  <a:srgbClr val="5F3428"/>
                </a:solidFill>
                <a:latin typeface="Circe Bold" panose="020B0602020203020203" pitchFamily="34" charset="-52"/>
              </a:rPr>
              <a:t>ЦЕЛЬ –</a:t>
            </a:r>
          </a:p>
          <a:p>
            <a:pPr>
              <a:lnSpc>
                <a:spcPct val="90000"/>
              </a:lnSpc>
            </a:pPr>
            <a:r>
              <a:rPr lang="ru-RU" sz="1400" dirty="0">
                <a:latin typeface="Circe" panose="020B0502020203020203" pitchFamily="34" charset="-52"/>
              </a:rPr>
              <a:t>выход из статуса малоимущих граждан, среднедушевой доход которых ниже величины прожиточного минимума, за счет собственных активных действий (</a:t>
            </a:r>
            <a:r>
              <a:rPr lang="ru-RU" sz="1400" b="1" dirty="0">
                <a:latin typeface="Circe" panose="020B0502020203020203" pitchFamily="34" charset="-52"/>
              </a:rPr>
              <a:t>16 314руб./мес</a:t>
            </a:r>
            <a:r>
              <a:rPr lang="ru-RU" sz="1400" dirty="0">
                <a:latin typeface="Circe" panose="020B0502020203020203" pitchFamily="34" charset="-52"/>
              </a:rPr>
              <a:t>.)</a:t>
            </a:r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9125" y="2684334"/>
            <a:ext cx="476250" cy="476250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757" y="2641252"/>
            <a:ext cx="548243" cy="519332"/>
          </a:xfrm>
          <a:prstGeom prst="rect">
            <a:avLst/>
          </a:prstGeom>
        </p:spPr>
      </p:pic>
      <p:pic>
        <p:nvPicPr>
          <p:cNvPr id="6146" name="Picture 2" descr="Любящий отец со своей семьей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38" r="13308"/>
          <a:stretch/>
        </p:blipFill>
        <p:spPr bwMode="auto">
          <a:xfrm>
            <a:off x="7688936" y="2803123"/>
            <a:ext cx="3760114" cy="3637671"/>
          </a:xfrm>
          <a:prstGeom prst="roundRect">
            <a:avLst>
              <a:gd name="adj" fmla="val 3686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202" y="3573939"/>
            <a:ext cx="267468" cy="267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39621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E281B67-711A-2FC1-7FAB-4D3A7FFC7351}"/>
              </a:ext>
            </a:extLst>
          </p:cNvPr>
          <p:cNvSpPr/>
          <p:nvPr/>
        </p:nvSpPr>
        <p:spPr>
          <a:xfrm>
            <a:off x="884138" y="633258"/>
            <a:ext cx="6057837" cy="417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75000"/>
              </a:lnSpc>
            </a:pPr>
            <a:r>
              <a:rPr lang="ru-RU" sz="2600" dirty="0">
                <a:solidFill>
                  <a:srgbClr val="E74C36"/>
                </a:solidFill>
                <a:latin typeface="Circe Bold" panose="020B0602020203020203" pitchFamily="34" charset="-52"/>
              </a:rPr>
              <a:t>Какие направления деятельности?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BDD76B9-C188-AD74-F09F-AFF4B4060EC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812" y="720681"/>
            <a:ext cx="311171" cy="90000"/>
          </a:xfrm>
          <a:prstGeom prst="rect">
            <a:avLst/>
          </a:prstGeom>
        </p:spPr>
      </p:pic>
      <p:sp>
        <p:nvSpPr>
          <p:cNvPr id="8" name="Скругленный прямоугольник 13">
            <a:extLst>
              <a:ext uri="{FF2B5EF4-FFF2-40B4-BE49-F238E27FC236}">
                <a16:creationId xmlns:a16="http://schemas.microsoft.com/office/drawing/2014/main" id="{B897254E-7CED-BA5E-591E-E158B43ABBD7}"/>
              </a:ext>
            </a:extLst>
          </p:cNvPr>
          <p:cNvSpPr/>
          <p:nvPr/>
        </p:nvSpPr>
        <p:spPr>
          <a:xfrm>
            <a:off x="6356779" y="1392187"/>
            <a:ext cx="5639989" cy="2736927"/>
          </a:xfrm>
          <a:prstGeom prst="roundRect">
            <a:avLst>
              <a:gd name="adj" fmla="val 8315"/>
            </a:avLst>
          </a:prstGeom>
          <a:noFill/>
          <a:ln>
            <a:solidFill>
              <a:srgbClr val="E74C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BBDCFB0-E733-07C8-9509-13D536D1B7E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9842" y="1677093"/>
            <a:ext cx="279832" cy="279832"/>
          </a:xfrm>
          <a:prstGeom prst="rect">
            <a:avLst/>
          </a:prstGeom>
          <a:ln>
            <a:noFill/>
          </a:ln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9AAF5BC-71CA-8B0B-A72C-105E8AF3246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8269" y="2131326"/>
            <a:ext cx="279832" cy="279832"/>
          </a:xfrm>
          <a:prstGeom prst="rect">
            <a:avLst/>
          </a:prstGeom>
          <a:ln>
            <a:noFill/>
          </a:ln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B7D96B2-FE9B-7EC1-4E08-CEF7D464894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6748" y="2596408"/>
            <a:ext cx="356781" cy="356781"/>
          </a:xfrm>
          <a:prstGeom prst="rect">
            <a:avLst/>
          </a:prstGeom>
          <a:ln>
            <a:noFill/>
          </a:ln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A05791C3-1345-68DE-4A53-55D2E08B425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8898" y="3125823"/>
            <a:ext cx="279833" cy="279833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38DB02FF-CB82-0057-A3FF-9C7F498C8BF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2609" y="1668514"/>
            <a:ext cx="279833" cy="279833"/>
          </a:xfrm>
          <a:prstGeom prst="rect">
            <a:avLst/>
          </a:prstGeom>
          <a:ln>
            <a:noFill/>
          </a:ln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6C5D9829-2890-DDDC-E127-0E043EFFFDB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2609" y="2144352"/>
            <a:ext cx="279832" cy="279832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A0573907-E043-B225-DECF-94076CC1B4E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3156" y="2620735"/>
            <a:ext cx="279832" cy="279832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494403DA-04D4-B251-9C90-C256E8AD02DE}"/>
              </a:ext>
            </a:extLst>
          </p:cNvPr>
          <p:cNvSpPr txBox="1"/>
          <p:nvPr/>
        </p:nvSpPr>
        <p:spPr>
          <a:xfrm>
            <a:off x="7003528" y="1654646"/>
            <a:ext cx="217324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1000"/>
              </a:spcAft>
            </a:pPr>
            <a:r>
              <a:rPr lang="ru-RU" sz="1600" dirty="0">
                <a:ea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16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арикмахерское дело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E18AEDC-5EFF-1097-0F91-5453FF4A2E41}"/>
              </a:ext>
            </a:extLst>
          </p:cNvPr>
          <p:cNvSpPr txBox="1"/>
          <p:nvPr/>
        </p:nvSpPr>
        <p:spPr>
          <a:xfrm>
            <a:off x="6969674" y="2122653"/>
            <a:ext cx="164912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1000"/>
              </a:spcAft>
            </a:pPr>
            <a:r>
              <a:rPr lang="ru-RU" sz="16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ногтевой сервис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E919188-FCA6-63EC-ED90-F4D94B8F7F4D}"/>
              </a:ext>
            </a:extLst>
          </p:cNvPr>
          <p:cNvSpPr txBox="1"/>
          <p:nvPr/>
        </p:nvSpPr>
        <p:spPr>
          <a:xfrm>
            <a:off x="7003529" y="2604480"/>
            <a:ext cx="163252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1000"/>
              </a:spcAft>
            </a:pPr>
            <a:r>
              <a:rPr lang="ru-RU" sz="16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грузоперевозки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C939142-A2DA-E092-300B-9674B0A2B7DB}"/>
              </a:ext>
            </a:extLst>
          </p:cNvPr>
          <p:cNvSpPr txBox="1"/>
          <p:nvPr/>
        </p:nvSpPr>
        <p:spPr>
          <a:xfrm>
            <a:off x="7029849" y="3127239"/>
            <a:ext cx="181711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1000"/>
              </a:spcAft>
            </a:pPr>
            <a:r>
              <a:rPr lang="ru-RU" sz="16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пошив одежды</a:t>
            </a:r>
            <a:endParaRPr lang="ru-RU" sz="16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A423A1A-A874-5509-CF57-3E8ACCD96590}"/>
              </a:ext>
            </a:extLst>
          </p:cNvPr>
          <p:cNvSpPr txBox="1"/>
          <p:nvPr/>
        </p:nvSpPr>
        <p:spPr>
          <a:xfrm>
            <a:off x="9657893" y="1647303"/>
            <a:ext cx="194990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1000"/>
              </a:spcAft>
            </a:pPr>
            <a:r>
              <a:rPr lang="ru-RU" sz="16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розничная торговля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8CA2D95-529D-3725-52B1-8E896718F8B8}"/>
              </a:ext>
            </a:extLst>
          </p:cNvPr>
          <p:cNvSpPr txBox="1"/>
          <p:nvPr/>
        </p:nvSpPr>
        <p:spPr>
          <a:xfrm>
            <a:off x="9660434" y="2122653"/>
            <a:ext cx="203516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1000"/>
              </a:spcAft>
            </a:pPr>
            <a:r>
              <a:rPr lang="ru-RU" sz="16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курьерская доставка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6FB1291-026F-5641-8634-E052E74DAB47}"/>
              </a:ext>
            </a:extLst>
          </p:cNvPr>
          <p:cNvSpPr txBox="1"/>
          <p:nvPr/>
        </p:nvSpPr>
        <p:spPr>
          <a:xfrm>
            <a:off x="9660434" y="2604480"/>
            <a:ext cx="203516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1000"/>
              </a:spcAft>
            </a:pPr>
            <a:r>
              <a:rPr lang="ru-RU" sz="16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фото услуги</a:t>
            </a: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D738726D-714E-058C-80CF-E4289763A18E}"/>
              </a:ext>
            </a:extLst>
          </p:cNvPr>
          <p:cNvSpPr/>
          <p:nvPr/>
        </p:nvSpPr>
        <p:spPr>
          <a:xfrm>
            <a:off x="9176774" y="3164448"/>
            <a:ext cx="2518822" cy="706125"/>
          </a:xfrm>
          <a:prstGeom prst="rect">
            <a:avLst/>
          </a:prstGeom>
          <a:ln>
            <a:solidFill>
              <a:srgbClr val="E74C36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200" dirty="0"/>
              <a:t>А также: </a:t>
            </a:r>
            <a:r>
              <a:rPr lang="ru-RU" sz="1200" dirty="0" err="1"/>
              <a:t>шиномонтаж</a:t>
            </a:r>
            <a:r>
              <a:rPr lang="ru-RU" sz="1200" dirty="0"/>
              <a:t>, организация праздников, открытие кофейни  и др.</a:t>
            </a:r>
          </a:p>
        </p:txBody>
      </p:sp>
      <p:sp>
        <p:nvSpPr>
          <p:cNvPr id="24" name="Скругленный прямоугольник 15">
            <a:extLst>
              <a:ext uri="{FF2B5EF4-FFF2-40B4-BE49-F238E27FC236}">
                <a16:creationId xmlns:a16="http://schemas.microsoft.com/office/drawing/2014/main" id="{42145278-7ED6-8E46-78E7-F44ADF7EB988}"/>
              </a:ext>
            </a:extLst>
          </p:cNvPr>
          <p:cNvSpPr/>
          <p:nvPr/>
        </p:nvSpPr>
        <p:spPr>
          <a:xfrm>
            <a:off x="240318" y="1392188"/>
            <a:ext cx="5815289" cy="4271494"/>
          </a:xfrm>
          <a:prstGeom prst="roundRect">
            <a:avLst>
              <a:gd name="adj" fmla="val 6213"/>
            </a:avLst>
          </a:prstGeom>
          <a:noFill/>
          <a:ln>
            <a:solidFill>
              <a:srgbClr val="E74C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tx1"/>
                </a:solidFill>
                <a:cs typeface="Times New Roman" panose="02020603050405020304" pitchFamily="18" charset="0"/>
              </a:rPr>
              <a:t>Регистрация в качестве ИП или «</a:t>
            </a:r>
            <a:r>
              <a:rPr lang="ru-RU" sz="1600" dirty="0" err="1">
                <a:solidFill>
                  <a:schemeClr val="tx1"/>
                </a:solidFill>
                <a:cs typeface="Times New Roman" panose="02020603050405020304" pitchFamily="18" charset="0"/>
              </a:rPr>
              <a:t>самозанятого</a:t>
            </a:r>
            <a:r>
              <a:rPr lang="ru-RU" sz="1600" dirty="0">
                <a:solidFill>
                  <a:schemeClr val="tx1"/>
                </a:solidFill>
                <a:cs typeface="Times New Roman" panose="02020603050405020304" pitchFamily="18" charset="0"/>
              </a:rPr>
              <a:t>»;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tx1"/>
                </a:solidFill>
                <a:cs typeface="Times New Roman" panose="02020603050405020304" pitchFamily="18" charset="0"/>
              </a:rPr>
              <a:t>Тестирование в органах соцзащиты, при ответе на менее 50% вопросов - обучение (МСП или Мой бизнес – «Азбука предпринимателя»)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tx1"/>
                </a:solidFill>
                <a:cs typeface="Times New Roman" panose="02020603050405020304" pitchFamily="18" charset="0"/>
              </a:rPr>
              <a:t>Предоставление бизнес-плана по открытию своей деятельности;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tx1"/>
                </a:solidFill>
                <a:cs typeface="Times New Roman" panose="02020603050405020304" pitchFamily="18" charset="0"/>
              </a:rPr>
              <a:t>Предоставление необходимых документов, подтверждающих право на данную субсидию;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tx1"/>
                </a:solidFill>
                <a:cs typeface="Times New Roman" panose="02020603050405020304" pitchFamily="18" charset="0"/>
              </a:rPr>
              <a:t>Приобретение основных средств, материальных запасов, имущественных обязательств;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tx1"/>
                </a:solidFill>
                <a:cs typeface="Times New Roman" panose="02020603050405020304" pitchFamily="18" charset="0"/>
              </a:rPr>
              <a:t>Представление документов в орган соцзащиты, подтверждающих факты расходования средств.</a:t>
            </a:r>
          </a:p>
        </p:txBody>
      </p:sp>
      <p:sp>
        <p:nvSpPr>
          <p:cNvPr id="25" name="Скругленный прямоугольник 1">
            <a:extLst>
              <a:ext uri="{FF2B5EF4-FFF2-40B4-BE49-F238E27FC236}">
                <a16:creationId xmlns:a16="http://schemas.microsoft.com/office/drawing/2014/main" id="{FDA081D8-6118-7B09-E9D4-34253783887D}"/>
              </a:ext>
            </a:extLst>
          </p:cNvPr>
          <p:cNvSpPr/>
          <p:nvPr/>
        </p:nvSpPr>
        <p:spPr>
          <a:xfrm>
            <a:off x="413105" y="1517875"/>
            <a:ext cx="4970658" cy="753367"/>
          </a:xfrm>
          <a:prstGeom prst="roundRect">
            <a:avLst/>
          </a:prstGeom>
          <a:solidFill>
            <a:srgbClr val="E74C36"/>
          </a:solidFill>
          <a:ln>
            <a:solidFill>
              <a:srgbClr val="0083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cs typeface="Times New Roman" panose="02020603050405020304" pitchFamily="18" charset="0"/>
              </a:rPr>
              <a:t>Обязательные требования </a:t>
            </a:r>
          </a:p>
          <a:p>
            <a:pPr algn="ctr"/>
            <a:r>
              <a:rPr lang="ru-RU" sz="1600" dirty="0">
                <a:cs typeface="Times New Roman" panose="02020603050405020304" pitchFamily="18" charset="0"/>
              </a:rPr>
              <a:t>в рамках социального контракта  </a:t>
            </a:r>
          </a:p>
          <a:p>
            <a:pPr algn="ctr"/>
            <a:r>
              <a:rPr lang="ru-RU" sz="1600" dirty="0">
                <a:cs typeface="Times New Roman" panose="02020603050405020304" pitchFamily="18" charset="0"/>
              </a:rPr>
              <a:t>к гражданину</a:t>
            </a:r>
          </a:p>
        </p:txBody>
      </p:sp>
    </p:spTree>
    <p:extLst>
      <p:ext uri="{BB962C8B-B14F-4D97-AF65-F5344CB8AC3E}">
        <p14:creationId xmlns:p14="http://schemas.microsoft.com/office/powerpoint/2010/main" val="10434615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843" y="2845619"/>
            <a:ext cx="445504" cy="44550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978" y="1992893"/>
            <a:ext cx="389531" cy="44550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853" y="3721215"/>
            <a:ext cx="445504" cy="44550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8234" y="3634590"/>
            <a:ext cx="428369" cy="44550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4351" y="2822173"/>
            <a:ext cx="396384" cy="44550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6548" y="2000129"/>
            <a:ext cx="464923" cy="445503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884141" y="633258"/>
            <a:ext cx="3033341" cy="3924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75000"/>
              </a:lnSpc>
            </a:pPr>
            <a:r>
              <a:rPr lang="ru-RU" sz="2600" dirty="0">
                <a:solidFill>
                  <a:srgbClr val="E74C36"/>
                </a:solidFill>
                <a:latin typeface="Circe Bold" panose="020B0602020203020203" pitchFamily="34" charset="-52"/>
              </a:rPr>
              <a:t>На что дают деньги</a:t>
            </a: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812" y="720681"/>
            <a:ext cx="311171" cy="9000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963" y="5746959"/>
            <a:ext cx="336748" cy="502955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1097281" y="5593957"/>
            <a:ext cx="10222028" cy="8733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ts val="600"/>
              </a:spcBef>
            </a:pPr>
            <a:r>
              <a:rPr lang="ru-RU" sz="1400" dirty="0">
                <a:solidFill>
                  <a:srgbClr val="E74C36"/>
                </a:solidFill>
                <a:latin typeface="Circe Bold" panose="020B0602020203020203" pitchFamily="34" charset="-52"/>
              </a:rPr>
              <a:t>ВАЖНО! </a:t>
            </a:r>
            <a:r>
              <a:rPr lang="ru-RU" sz="1400" dirty="0">
                <a:latin typeface="Circe Bold" panose="020B0602020203020203" pitchFamily="34" charset="-52"/>
              </a:rPr>
              <a:t>Денежные средства должны быть использованы только для мероприятий, связанных с выполнением обязательств по социальному контракту. В подтверждение целевого использования денежных средств, полученных по социальному контракту, в органы социальной защиты населения в установленные сроки предоставляются товарные и кассовые чеки, договор купли-продажи, расписки и т.п.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972681" y="5351646"/>
            <a:ext cx="10563668" cy="1291022"/>
          </a:xfrm>
          <a:prstGeom prst="roundRect">
            <a:avLst>
              <a:gd name="adj" fmla="val 8234"/>
            </a:avLst>
          </a:prstGeom>
          <a:noFill/>
          <a:ln w="15875">
            <a:solidFill>
              <a:srgbClr val="E74C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1558484" y="2031942"/>
            <a:ext cx="1570871" cy="4801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sz="1400" dirty="0">
                <a:latin typeface="Circe" panose="020B0502020203020203" pitchFamily="34" charset="-52"/>
              </a:rPr>
              <a:t>Приобретение оборудования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1549431" y="2841681"/>
            <a:ext cx="1579924" cy="4855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sz="1400" dirty="0">
                <a:latin typeface="Circe" panose="020B0502020203020203" pitchFamily="34" charset="-52"/>
              </a:rPr>
              <a:t>Приобретение</a:t>
            </a:r>
          </a:p>
          <a:p>
            <a:pPr>
              <a:lnSpc>
                <a:spcPct val="90000"/>
              </a:lnSpc>
            </a:pPr>
            <a:r>
              <a:rPr lang="ru-RU" sz="1400" dirty="0">
                <a:latin typeface="Circe" panose="020B0502020203020203" pitchFamily="34" charset="-52"/>
              </a:rPr>
              <a:t>материалов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1549430" y="3632168"/>
            <a:ext cx="2032311" cy="6740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sz="1400" dirty="0">
                <a:latin typeface="Circe" panose="020B0502020203020203" pitchFamily="34" charset="-52"/>
              </a:rPr>
              <a:t>Создание и оснащение дополнительных рабочих мест</a:t>
            </a:r>
          </a:p>
        </p:txBody>
      </p:sp>
      <p:sp>
        <p:nvSpPr>
          <p:cNvPr id="37" name="Прямоугольник 36"/>
          <p:cNvSpPr/>
          <p:nvPr/>
        </p:nvSpPr>
        <p:spPr>
          <a:xfrm>
            <a:off x="4607809" y="2096379"/>
            <a:ext cx="783204" cy="2916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sz="1400" dirty="0">
                <a:latin typeface="Circe" panose="020B0502020203020203" pitchFamily="34" charset="-52"/>
              </a:rPr>
              <a:t>Аренда</a:t>
            </a:r>
          </a:p>
        </p:txBody>
      </p:sp>
      <p:sp>
        <p:nvSpPr>
          <p:cNvPr id="38" name="Прямоугольник 37"/>
          <p:cNvSpPr/>
          <p:nvPr/>
        </p:nvSpPr>
        <p:spPr>
          <a:xfrm>
            <a:off x="4598754" y="2838743"/>
            <a:ext cx="1822161" cy="4801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sz="1400" dirty="0">
                <a:latin typeface="Circe" panose="020B0502020203020203" pitchFamily="34" charset="-52"/>
              </a:rPr>
              <a:t>Оплата (пошлина) </a:t>
            </a:r>
            <a:r>
              <a:rPr lang="ru-RU" sz="1400" dirty="0" err="1">
                <a:latin typeface="Circe" panose="020B0502020203020203" pitchFamily="34" charset="-52"/>
              </a:rPr>
              <a:t>госрегистрации</a:t>
            </a:r>
            <a:r>
              <a:rPr lang="ru-RU" sz="1400" dirty="0">
                <a:latin typeface="Circe" panose="020B0502020203020203" pitchFamily="34" charset="-52"/>
              </a:rPr>
              <a:t> ИП</a:t>
            </a:r>
          </a:p>
        </p:txBody>
      </p:sp>
      <p:sp>
        <p:nvSpPr>
          <p:cNvPr id="39" name="Прямоугольник 38"/>
          <p:cNvSpPr/>
          <p:nvPr/>
        </p:nvSpPr>
        <p:spPr>
          <a:xfrm>
            <a:off x="4598755" y="3696605"/>
            <a:ext cx="888510" cy="2916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sz="1400" dirty="0">
                <a:latin typeface="Circe" panose="020B0502020203020203" pitchFamily="34" charset="-52"/>
              </a:rPr>
              <a:t>Реклама</a:t>
            </a:r>
          </a:p>
        </p:txBody>
      </p:sp>
      <p:pic>
        <p:nvPicPr>
          <p:cNvPr id="1026" name="Picture 2" descr="Бесплатное фото Обрезанные коллеги, генерирующие бизнес-идеи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4" r="1718"/>
          <a:stretch/>
        </p:blipFill>
        <p:spPr bwMode="auto">
          <a:xfrm>
            <a:off x="6937189" y="1392388"/>
            <a:ext cx="4599160" cy="3305072"/>
          </a:xfrm>
          <a:prstGeom prst="roundRect">
            <a:avLst>
              <a:gd name="adj" fmla="val 3519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7350" y="1267707"/>
            <a:ext cx="267468" cy="267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61286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02" name="Picture 10" descr="Бесплатное фото Человек дает представление гистограммы с помощью высокотехнологичного цифрового пера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51"/>
          <a:stretch/>
        </p:blipFill>
        <p:spPr bwMode="auto">
          <a:xfrm>
            <a:off x="9547147" y="2429709"/>
            <a:ext cx="1962534" cy="1829791"/>
          </a:xfrm>
          <a:prstGeom prst="roundRect">
            <a:avLst>
              <a:gd name="adj" fmla="val 8308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Бесплатное фото Элегантная генеральный директор в деловом костюме показывает пластиковую кредитную карту и хорошо подписывает, что все в порядке под контролем стоит на белом фоне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53" r="2579"/>
          <a:stretch/>
        </p:blipFill>
        <p:spPr bwMode="auto">
          <a:xfrm>
            <a:off x="7343775" y="2429829"/>
            <a:ext cx="1952626" cy="1819284"/>
          </a:xfrm>
          <a:prstGeom prst="roundRect">
            <a:avLst>
              <a:gd name="adj" fmla="val 8290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Бесплатное фото Крупным планом человек, подписывающий сертификат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09" b="3694"/>
          <a:stretch/>
        </p:blipFill>
        <p:spPr bwMode="auto">
          <a:xfrm>
            <a:off x="5129076" y="2436367"/>
            <a:ext cx="1952345" cy="1823133"/>
          </a:xfrm>
          <a:prstGeom prst="roundRect">
            <a:avLst>
              <a:gd name="adj" fmla="val 8743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Бесплатное фото Бизнесмен рукопожатие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26" r="12176"/>
          <a:stretch/>
        </p:blipFill>
        <p:spPr bwMode="auto">
          <a:xfrm>
            <a:off x="2924174" y="2436367"/>
            <a:ext cx="1949463" cy="1823133"/>
          </a:xfrm>
          <a:prstGeom prst="roundRect">
            <a:avLst>
              <a:gd name="adj" fmla="val 8308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Бесплатное фото Деловые люди, входящие в офисное здание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02" r="22605"/>
          <a:stretch/>
        </p:blipFill>
        <p:spPr bwMode="auto">
          <a:xfrm>
            <a:off x="704850" y="2424650"/>
            <a:ext cx="1952625" cy="1824464"/>
          </a:xfrm>
          <a:prstGeom prst="roundRect">
            <a:avLst>
              <a:gd name="adj" fmla="val 8314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884141" y="633258"/>
            <a:ext cx="3097310" cy="3924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75000"/>
              </a:lnSpc>
            </a:pPr>
            <a:r>
              <a:rPr lang="ru-RU" sz="2600" dirty="0">
                <a:solidFill>
                  <a:srgbClr val="E74C36"/>
                </a:solidFill>
                <a:latin typeface="Circe Bold" panose="020B0602020203020203" pitchFamily="34" charset="-52"/>
              </a:rPr>
              <a:t>Алгоритм действий</a:t>
            </a: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812" y="720681"/>
            <a:ext cx="311171" cy="90000"/>
          </a:xfrm>
          <a:prstGeom prst="rect">
            <a:avLst/>
          </a:prstGeom>
        </p:spPr>
      </p:pic>
      <p:sp>
        <p:nvSpPr>
          <p:cNvPr id="25" name="Прямоугольник 24"/>
          <p:cNvSpPr/>
          <p:nvPr/>
        </p:nvSpPr>
        <p:spPr>
          <a:xfrm>
            <a:off x="701685" y="4431547"/>
            <a:ext cx="1962151" cy="14219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1200" dirty="0">
                <a:latin typeface="Circe" panose="020B0502020203020203" pitchFamily="34" charset="-52"/>
              </a:rPr>
              <a:t>Обратиться в социальную защиту населения </a:t>
            </a:r>
          </a:p>
          <a:p>
            <a:pPr algn="ctr">
              <a:lnSpc>
                <a:spcPct val="90000"/>
              </a:lnSpc>
            </a:pPr>
            <a:r>
              <a:rPr lang="ru-RU" sz="1200" dirty="0">
                <a:latin typeface="Circe" panose="020B0502020203020203" pitchFamily="34" charset="-52"/>
              </a:rPr>
              <a:t>по месту жительства </a:t>
            </a:r>
          </a:p>
          <a:p>
            <a:pPr algn="ctr">
              <a:lnSpc>
                <a:spcPct val="90000"/>
              </a:lnSpc>
            </a:pPr>
            <a:r>
              <a:rPr lang="ru-RU" sz="1200" dirty="0">
                <a:latin typeface="Circe" panose="020B0502020203020203" pitchFamily="34" charset="-52"/>
              </a:rPr>
              <a:t>для подачи заявления, документов, бизнес-плана, пройти тестирование (документы можно сдать через МФЦ)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1166119" y="1728173"/>
            <a:ext cx="1047437" cy="66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4400" dirty="0">
                <a:ln w="15875">
                  <a:solidFill>
                    <a:srgbClr val="E74C36"/>
                  </a:solidFill>
                </a:ln>
                <a:noFill/>
                <a:latin typeface="Circe ExtraBold" panose="020B0802020203020203" pitchFamily="34" charset="-52"/>
              </a:rPr>
              <a:t>01</a:t>
            </a:r>
            <a:endParaRPr lang="ru-RU" sz="3600" dirty="0">
              <a:ln w="15875">
                <a:solidFill>
                  <a:srgbClr val="E74C36"/>
                </a:solidFill>
              </a:ln>
              <a:noFill/>
              <a:latin typeface="Circe ExtraBold" panose="020B0802020203020203" pitchFamily="34" charset="-52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2925636" y="4442319"/>
            <a:ext cx="194800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1200" dirty="0">
                <a:latin typeface="Circe" panose="020B0502020203020203" pitchFamily="34" charset="-52"/>
              </a:rPr>
              <a:t>В случае положительного решения ожидать приглашения для выбора программы для </a:t>
            </a:r>
            <a:r>
              <a:rPr lang="ru-RU" sz="1200" dirty="0" err="1">
                <a:latin typeface="Circe" panose="020B0502020203020203" pitchFamily="34" charset="-52"/>
              </a:rPr>
              <a:t>соцконтракта</a:t>
            </a:r>
            <a:endParaRPr lang="ru-RU" sz="1200" dirty="0">
              <a:latin typeface="Circe" panose="020B0502020203020203" pitchFamily="34" charset="-52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3375919" y="1728173"/>
            <a:ext cx="1047437" cy="66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4400" dirty="0">
                <a:ln w="15875">
                  <a:solidFill>
                    <a:srgbClr val="E74C36"/>
                  </a:solidFill>
                </a:ln>
                <a:noFill/>
                <a:latin typeface="Circe ExtraBold" panose="020B0802020203020203" pitchFamily="34" charset="-52"/>
              </a:rPr>
              <a:t>02</a:t>
            </a:r>
            <a:endParaRPr lang="ru-RU" sz="3600" dirty="0">
              <a:ln w="15875">
                <a:solidFill>
                  <a:srgbClr val="E74C36"/>
                </a:solidFill>
              </a:ln>
              <a:noFill/>
              <a:latin typeface="Circe ExtraBold" panose="020B0802020203020203" pitchFamily="34" charset="-52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5135437" y="4426778"/>
            <a:ext cx="1950018" cy="7617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1200" dirty="0">
                <a:latin typeface="Circe" panose="020B0502020203020203" pitchFamily="34" charset="-52"/>
              </a:rPr>
              <a:t>Разработать совместно </a:t>
            </a:r>
          </a:p>
          <a:p>
            <a:pPr algn="ctr">
              <a:lnSpc>
                <a:spcPct val="90000"/>
              </a:lnSpc>
            </a:pPr>
            <a:r>
              <a:rPr lang="ru-RU" sz="1200" dirty="0">
                <a:latin typeface="Circe" panose="020B0502020203020203" pitchFamily="34" charset="-52"/>
              </a:rPr>
              <a:t>с соцзащитой программу адаптации и заключить социальный контракт</a:t>
            </a:r>
          </a:p>
        </p:txBody>
      </p:sp>
      <p:sp>
        <p:nvSpPr>
          <p:cNvPr id="34" name="Прямоугольник 33"/>
          <p:cNvSpPr/>
          <p:nvPr/>
        </p:nvSpPr>
        <p:spPr>
          <a:xfrm>
            <a:off x="5594665" y="1728172"/>
            <a:ext cx="1047437" cy="66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4400" dirty="0">
                <a:ln w="15875">
                  <a:solidFill>
                    <a:srgbClr val="E74C36"/>
                  </a:solidFill>
                </a:ln>
                <a:noFill/>
                <a:latin typeface="Circe ExtraBold" panose="020B0802020203020203" pitchFamily="34" charset="-52"/>
              </a:rPr>
              <a:t>03</a:t>
            </a:r>
            <a:endParaRPr lang="ru-RU" sz="3600" dirty="0">
              <a:ln w="15875">
                <a:solidFill>
                  <a:srgbClr val="E74C36"/>
                </a:solidFill>
              </a:ln>
              <a:noFill/>
              <a:latin typeface="Circe ExtraBold" panose="020B0802020203020203" pitchFamily="34" charset="-52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7345238" y="4444447"/>
            <a:ext cx="1952625" cy="59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1200" dirty="0">
                <a:latin typeface="Circe" panose="020B0502020203020203" pitchFamily="34" charset="-52"/>
              </a:rPr>
              <a:t>Получить </a:t>
            </a:r>
          </a:p>
          <a:p>
            <a:pPr algn="ctr">
              <a:lnSpc>
                <a:spcPct val="90000"/>
              </a:lnSpc>
            </a:pPr>
            <a:r>
              <a:rPr lang="ru-RU" sz="1200" dirty="0">
                <a:latin typeface="Circe" panose="020B0502020203020203" pitchFamily="34" charset="-52"/>
              </a:rPr>
              <a:t>субсидию на основании </a:t>
            </a:r>
            <a:r>
              <a:rPr lang="ru-RU" sz="1200" dirty="0" err="1">
                <a:latin typeface="Circe" panose="020B0502020203020203" pitchFamily="34" charset="-52"/>
              </a:rPr>
              <a:t>соцконтракта</a:t>
            </a:r>
            <a:endParaRPr lang="ru-RU" sz="1200" dirty="0">
              <a:latin typeface="Circe" panose="020B0502020203020203" pitchFamily="34" charset="-52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7795520" y="1728173"/>
            <a:ext cx="1047437" cy="66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4400" dirty="0">
                <a:ln w="15875">
                  <a:solidFill>
                    <a:srgbClr val="E74C36"/>
                  </a:solidFill>
                </a:ln>
                <a:noFill/>
                <a:latin typeface="Circe ExtraBold" panose="020B0802020203020203" pitchFamily="34" charset="-52"/>
              </a:rPr>
              <a:t>04</a:t>
            </a:r>
            <a:endParaRPr lang="ru-RU" sz="3600" dirty="0">
              <a:ln w="15875">
                <a:solidFill>
                  <a:srgbClr val="E74C36"/>
                </a:solidFill>
              </a:ln>
              <a:noFill/>
              <a:latin typeface="Circe ExtraBold" panose="020B0802020203020203" pitchFamily="34" charset="-52"/>
            </a:endParaRPr>
          </a:p>
        </p:txBody>
      </p:sp>
      <p:pic>
        <p:nvPicPr>
          <p:cNvPr id="38" name="Рисунок 3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6103" y="2286579"/>
            <a:ext cx="267468" cy="267468"/>
          </a:xfrm>
          <a:prstGeom prst="rect">
            <a:avLst/>
          </a:prstGeom>
        </p:spPr>
      </p:pic>
      <p:pic>
        <p:nvPicPr>
          <p:cNvPr id="39" name="Рисунок 3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5903" y="2281742"/>
            <a:ext cx="267468" cy="267468"/>
          </a:xfrm>
          <a:prstGeom prst="rect">
            <a:avLst/>
          </a:prstGeom>
        </p:spPr>
      </p:pic>
      <p:pic>
        <p:nvPicPr>
          <p:cNvPr id="40" name="Рисунок 3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7721" y="2276924"/>
            <a:ext cx="267468" cy="267468"/>
          </a:xfrm>
          <a:prstGeom prst="rect">
            <a:avLst/>
          </a:prstGeom>
        </p:spPr>
      </p:pic>
      <p:pic>
        <p:nvPicPr>
          <p:cNvPr id="41" name="Рисунок 4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5504" y="2286579"/>
            <a:ext cx="267468" cy="267468"/>
          </a:xfrm>
          <a:prstGeom prst="rect">
            <a:avLst/>
          </a:prstGeom>
        </p:spPr>
      </p:pic>
      <p:sp>
        <p:nvSpPr>
          <p:cNvPr id="43" name="Прямоугольник 42"/>
          <p:cNvSpPr/>
          <p:nvPr/>
        </p:nvSpPr>
        <p:spPr>
          <a:xfrm>
            <a:off x="9557056" y="4444447"/>
            <a:ext cx="1952625" cy="595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1200" dirty="0">
                <a:latin typeface="Circe" panose="020B0502020203020203" pitchFamily="34" charset="-52"/>
              </a:rPr>
              <a:t>Выполнить обязательства, указанные в </a:t>
            </a:r>
            <a:r>
              <a:rPr lang="ru-RU" sz="1200" dirty="0" err="1">
                <a:latin typeface="Circe" panose="020B0502020203020203" pitchFamily="34" charset="-52"/>
              </a:rPr>
              <a:t>соцконтракте</a:t>
            </a:r>
            <a:endParaRPr lang="ru-RU" sz="1200" dirty="0">
              <a:latin typeface="Circe" panose="020B0502020203020203" pitchFamily="34" charset="-52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10007338" y="1728173"/>
            <a:ext cx="1047437" cy="66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4400" dirty="0">
                <a:ln w="15875">
                  <a:solidFill>
                    <a:srgbClr val="E74C36"/>
                  </a:solidFill>
                </a:ln>
                <a:noFill/>
                <a:latin typeface="Circe ExtraBold" panose="020B0802020203020203" pitchFamily="34" charset="-52"/>
              </a:rPr>
              <a:t>05</a:t>
            </a:r>
            <a:endParaRPr lang="ru-RU" sz="3600" dirty="0">
              <a:ln w="15875">
                <a:solidFill>
                  <a:srgbClr val="E74C36"/>
                </a:solidFill>
              </a:ln>
              <a:noFill/>
              <a:latin typeface="Circe ExtraBold" panose="020B0802020203020203" pitchFamily="34" charset="-52"/>
            </a:endParaRPr>
          </a:p>
        </p:txBody>
      </p:sp>
      <p:pic>
        <p:nvPicPr>
          <p:cNvPr id="45" name="Рисунок 4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7322" y="2286579"/>
            <a:ext cx="267468" cy="2674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9610" y="733485"/>
            <a:ext cx="423982" cy="407488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7010182" y="753912"/>
            <a:ext cx="2060666" cy="4801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sz="2800" dirty="0">
                <a:solidFill>
                  <a:srgbClr val="E74C36"/>
                </a:solidFill>
                <a:latin typeface="Circe Bold" panose="020B0602020203020203" pitchFamily="34" charset="-52"/>
              </a:rPr>
              <a:t>350 000 ₽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8989725" y="733485"/>
            <a:ext cx="2815194" cy="2862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70000"/>
              </a:lnSpc>
              <a:spcBef>
                <a:spcPts val="600"/>
              </a:spcBef>
            </a:pPr>
            <a:r>
              <a:rPr lang="ru-RU" dirty="0">
                <a:solidFill>
                  <a:srgbClr val="E74C36"/>
                </a:solidFill>
                <a:latin typeface="Circe Bold" panose="020B0602020203020203" pitchFamily="34" charset="-52"/>
              </a:rPr>
              <a:t>единовременная выплата</a:t>
            </a:r>
          </a:p>
        </p:txBody>
      </p:sp>
    </p:spTree>
    <p:extLst>
      <p:ext uri="{BB962C8B-B14F-4D97-AF65-F5344CB8AC3E}">
        <p14:creationId xmlns:p14="http://schemas.microsoft.com/office/powerpoint/2010/main" val="7969487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884140" y="633258"/>
            <a:ext cx="4159498" cy="3924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75000"/>
              </a:lnSpc>
            </a:pPr>
            <a:r>
              <a:rPr lang="ru-RU" sz="2600" dirty="0">
                <a:solidFill>
                  <a:srgbClr val="E74C36"/>
                </a:solidFill>
                <a:latin typeface="Circe Bold" panose="020B0602020203020203" pitchFamily="34" charset="-52"/>
              </a:rPr>
              <a:t>Затраты на запуск проекта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812" y="720681"/>
            <a:ext cx="311171" cy="90000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5007341" y="1549810"/>
            <a:ext cx="1102963" cy="4062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ru-RU" sz="1100" dirty="0">
                <a:solidFill>
                  <a:srgbClr val="5F3428"/>
                </a:solidFill>
                <a:latin typeface="Circe Bold" panose="020B0602020203020203" pitchFamily="34" charset="-52"/>
              </a:rPr>
              <a:t>до</a:t>
            </a:r>
            <a:r>
              <a:rPr lang="ru-RU" sz="2400" dirty="0">
                <a:solidFill>
                  <a:srgbClr val="5F3428"/>
                </a:solidFill>
                <a:latin typeface="Circe Bold" panose="020B0602020203020203" pitchFamily="34" charset="-52"/>
              </a:rPr>
              <a:t> 15%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5013136" y="2306816"/>
            <a:ext cx="1224850" cy="4062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ru-RU" sz="1100" dirty="0">
                <a:solidFill>
                  <a:srgbClr val="5F3428"/>
                </a:solidFill>
                <a:latin typeface="Circe Bold" panose="020B0602020203020203" pitchFamily="34" charset="-52"/>
              </a:rPr>
              <a:t>до</a:t>
            </a:r>
            <a:r>
              <a:rPr lang="ru-RU" sz="2400" dirty="0">
                <a:solidFill>
                  <a:srgbClr val="5F3428"/>
                </a:solidFill>
                <a:latin typeface="Circe Bold" panose="020B0602020203020203" pitchFamily="34" charset="-52"/>
              </a:rPr>
              <a:t> 10%</a:t>
            </a:r>
          </a:p>
        </p:txBody>
      </p:sp>
      <p:grpSp>
        <p:nvGrpSpPr>
          <p:cNvPr id="43" name="Группа 42"/>
          <p:cNvGrpSpPr/>
          <p:nvPr/>
        </p:nvGrpSpPr>
        <p:grpSpPr>
          <a:xfrm>
            <a:off x="-942211" y="1243064"/>
            <a:ext cx="7012939" cy="4675293"/>
            <a:chOff x="-942211" y="1376414"/>
            <a:chExt cx="7012939" cy="4675293"/>
          </a:xfrm>
        </p:grpSpPr>
        <p:graphicFrame>
          <p:nvGraphicFramePr>
            <p:cNvPr id="9" name="Диаграмма 8"/>
            <p:cNvGraphicFramePr/>
            <p:nvPr/>
          </p:nvGraphicFramePr>
          <p:xfrm>
            <a:off x="-942211" y="1376414"/>
            <a:ext cx="7012939" cy="467529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10" name="Овал 9"/>
            <p:cNvSpPr>
              <a:spLocks noChangeAspect="1"/>
            </p:cNvSpPr>
            <p:nvPr/>
          </p:nvSpPr>
          <p:spPr>
            <a:xfrm>
              <a:off x="1639044" y="2993934"/>
              <a:ext cx="1850426" cy="1836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1630728" y="3752560"/>
              <a:ext cx="1867059" cy="4585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ru-RU" sz="2800" dirty="0">
                  <a:solidFill>
                    <a:srgbClr val="5F3428"/>
                  </a:solidFill>
                  <a:latin typeface="Circe Bold" panose="020B0602020203020203" pitchFamily="34" charset="-52"/>
                </a:rPr>
                <a:t>350 000 ₽</a:t>
              </a:r>
            </a:p>
          </p:txBody>
        </p:sp>
        <p:pic>
          <p:nvPicPr>
            <p:cNvPr id="12" name="Рисунок 1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68995" y="3999868"/>
              <a:ext cx="336160" cy="348994"/>
            </a:xfrm>
            <a:prstGeom prst="rect">
              <a:avLst/>
            </a:prstGeom>
          </p:spPr>
        </p:pic>
        <p:pic>
          <p:nvPicPr>
            <p:cNvPr id="13" name="Рисунок 1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82249" y="2468696"/>
              <a:ext cx="348994" cy="348994"/>
            </a:xfrm>
            <a:prstGeom prst="rect">
              <a:avLst/>
            </a:prstGeom>
          </p:spPr>
        </p:pic>
        <p:pic>
          <p:nvPicPr>
            <p:cNvPr id="22" name="Рисунок 21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78456" y="3295331"/>
              <a:ext cx="348994" cy="348994"/>
            </a:xfrm>
            <a:prstGeom prst="rect">
              <a:avLst/>
            </a:prstGeom>
          </p:spPr>
        </p:pic>
        <p:pic>
          <p:nvPicPr>
            <p:cNvPr id="23" name="Рисунок 22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89760" y="5199925"/>
              <a:ext cx="348994" cy="348994"/>
            </a:xfrm>
            <a:prstGeom prst="rect">
              <a:avLst/>
            </a:prstGeom>
          </p:spPr>
        </p:pic>
      </p:grpSp>
      <p:sp>
        <p:nvSpPr>
          <p:cNvPr id="25" name="Прямоугольник 24"/>
          <p:cNvSpPr/>
          <p:nvPr/>
        </p:nvSpPr>
        <p:spPr>
          <a:xfrm>
            <a:off x="7681803" y="1579026"/>
            <a:ext cx="1033572" cy="2916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sz="1400" dirty="0">
                <a:latin typeface="Circe" panose="020B0502020203020203" pitchFamily="34" charset="-52"/>
              </a:rPr>
              <a:t>на аренду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7681802" y="2328591"/>
            <a:ext cx="4095868" cy="22252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sz="1400" dirty="0">
                <a:latin typeface="Circe" panose="020B0502020203020203" pitchFamily="34" charset="-52"/>
              </a:rPr>
              <a:t>на компенсацию расходов, связанных </a:t>
            </a:r>
          </a:p>
          <a:p>
            <a:pPr>
              <a:lnSpc>
                <a:spcPct val="90000"/>
              </a:lnSpc>
            </a:pPr>
            <a:r>
              <a:rPr lang="ru-RU" sz="1400" dirty="0">
                <a:latin typeface="Circe" panose="020B0502020203020203" pitchFamily="34" charset="-52"/>
              </a:rPr>
              <a:t>с подготовкой и оформлением разрешительных документацией для осуществления предпринимательской деятельности</a:t>
            </a:r>
          </a:p>
          <a:p>
            <a:pPr>
              <a:lnSpc>
                <a:spcPct val="90000"/>
              </a:lnSpc>
            </a:pPr>
            <a:endParaRPr lang="ru-RU" sz="1400" dirty="0">
              <a:latin typeface="Circe" panose="020B0502020203020203" pitchFamily="34" charset="-52"/>
            </a:endParaRPr>
          </a:p>
          <a:p>
            <a:pPr>
              <a:lnSpc>
                <a:spcPct val="90000"/>
              </a:lnSpc>
            </a:pPr>
            <a:r>
              <a:rPr lang="ru-RU" sz="1400" dirty="0">
                <a:latin typeface="Circe" panose="020B0502020203020203" pitchFamily="34" charset="-52"/>
              </a:rPr>
              <a:t>на приобретение программного обеспечения </a:t>
            </a:r>
          </a:p>
          <a:p>
            <a:pPr>
              <a:lnSpc>
                <a:spcPct val="90000"/>
              </a:lnSpc>
            </a:pPr>
            <a:r>
              <a:rPr lang="ru-RU" sz="1400" dirty="0">
                <a:latin typeface="Circe" panose="020B0502020203020203" pitchFamily="34" charset="-52"/>
              </a:rPr>
              <a:t>и (или) неисключительных прав на программное обеспечение</a:t>
            </a:r>
          </a:p>
          <a:p>
            <a:pPr>
              <a:lnSpc>
                <a:spcPct val="90000"/>
              </a:lnSpc>
            </a:pPr>
            <a:endParaRPr lang="ru-RU" sz="1400" dirty="0">
              <a:latin typeface="Circe" panose="020B0502020203020203" pitchFamily="34" charset="-52"/>
            </a:endParaRPr>
          </a:p>
          <a:p>
            <a:pPr>
              <a:lnSpc>
                <a:spcPct val="90000"/>
              </a:lnSpc>
            </a:pPr>
            <a:r>
              <a:rPr lang="ru-RU" sz="1400" dirty="0">
                <a:latin typeface="Circe" panose="020B0502020203020203" pitchFamily="34" charset="-52"/>
              </a:rPr>
              <a:t>на приобретение носителей электронной подписи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7681802" y="5791339"/>
            <a:ext cx="3921576" cy="2862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sz="1400" dirty="0">
                <a:latin typeface="Circe" panose="020B0502020203020203" pitchFamily="34" charset="-52"/>
              </a:rPr>
              <a:t>на оборудование, сырье и материалы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7681802" y="5032132"/>
            <a:ext cx="3005248" cy="2916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sz="1400" dirty="0">
                <a:latin typeface="Circe" panose="020B0502020203020203" pitchFamily="34" charset="-52"/>
              </a:rPr>
              <a:t>на рекламу на Интернет ресурсах</a:t>
            </a:r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>
            <a:off x="5016866" y="1310581"/>
            <a:ext cx="6510187" cy="0"/>
          </a:xfrm>
          <a:prstGeom prst="line">
            <a:avLst/>
          </a:prstGeom>
          <a:ln w="15875">
            <a:solidFill>
              <a:srgbClr val="8448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Прямоугольник 35"/>
          <p:cNvSpPr/>
          <p:nvPr/>
        </p:nvSpPr>
        <p:spPr>
          <a:xfrm>
            <a:off x="6127416" y="1560877"/>
            <a:ext cx="1427995" cy="3877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ru-RU" sz="2400" dirty="0">
                <a:solidFill>
                  <a:srgbClr val="5F3428"/>
                </a:solidFill>
                <a:latin typeface="Circe Bold" panose="020B0602020203020203" pitchFamily="34" charset="-52"/>
              </a:rPr>
              <a:t>52 500 ₽</a:t>
            </a:r>
          </a:p>
        </p:txBody>
      </p:sp>
      <p:cxnSp>
        <p:nvCxnSpPr>
          <p:cNvPr id="37" name="Прямая соединительная линия 36"/>
          <p:cNvCxnSpPr/>
          <p:nvPr/>
        </p:nvCxnSpPr>
        <p:spPr>
          <a:xfrm>
            <a:off x="5043638" y="2098675"/>
            <a:ext cx="6519712" cy="0"/>
          </a:xfrm>
          <a:prstGeom prst="line">
            <a:avLst/>
          </a:prstGeom>
          <a:ln w="15875">
            <a:solidFill>
              <a:srgbClr val="8448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Прямоугольник 43"/>
          <p:cNvSpPr/>
          <p:nvPr/>
        </p:nvSpPr>
        <p:spPr>
          <a:xfrm>
            <a:off x="6105599" y="2306816"/>
            <a:ext cx="1427995" cy="4062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ru-RU" sz="2400" dirty="0">
                <a:solidFill>
                  <a:srgbClr val="5F3428"/>
                </a:solidFill>
                <a:latin typeface="Circe Bold" panose="020B0602020203020203" pitchFamily="34" charset="-52"/>
              </a:rPr>
              <a:t>35 000 ₽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5016866" y="5013634"/>
            <a:ext cx="1112152" cy="4062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ru-RU" sz="1100" dirty="0">
                <a:solidFill>
                  <a:srgbClr val="5F3428"/>
                </a:solidFill>
                <a:latin typeface="Circe Bold" panose="020B0602020203020203" pitchFamily="34" charset="-52"/>
              </a:rPr>
              <a:t>до</a:t>
            </a:r>
            <a:r>
              <a:rPr lang="ru-RU" sz="2400" dirty="0">
                <a:solidFill>
                  <a:srgbClr val="5F3428"/>
                </a:solidFill>
                <a:latin typeface="Circe Bold" panose="020B0602020203020203" pitchFamily="34" charset="-52"/>
              </a:rPr>
              <a:t> 5%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5016866" y="5786332"/>
            <a:ext cx="1112152" cy="4062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ru-RU" sz="1100" dirty="0">
                <a:solidFill>
                  <a:srgbClr val="5F3428"/>
                </a:solidFill>
                <a:latin typeface="Circe Bold" panose="020B0602020203020203" pitchFamily="34" charset="-52"/>
              </a:rPr>
              <a:t>от</a:t>
            </a:r>
            <a:r>
              <a:rPr lang="ru-RU" sz="2400" dirty="0">
                <a:solidFill>
                  <a:srgbClr val="5F3428"/>
                </a:solidFill>
                <a:latin typeface="Circe Bold" panose="020B0602020203020203" pitchFamily="34" charset="-52"/>
              </a:rPr>
              <a:t> 70%</a:t>
            </a:r>
          </a:p>
        </p:txBody>
      </p:sp>
      <p:sp>
        <p:nvSpPr>
          <p:cNvPr id="46" name="Прямоугольник 45"/>
          <p:cNvSpPr/>
          <p:nvPr/>
        </p:nvSpPr>
        <p:spPr>
          <a:xfrm>
            <a:off x="6127416" y="5013633"/>
            <a:ext cx="1427995" cy="4062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ru-RU" sz="2400" dirty="0">
                <a:solidFill>
                  <a:srgbClr val="5F3428"/>
                </a:solidFill>
                <a:latin typeface="Circe Bold" panose="020B0602020203020203" pitchFamily="34" charset="-52"/>
              </a:rPr>
              <a:t>17 500 ₽</a:t>
            </a:r>
          </a:p>
        </p:txBody>
      </p:sp>
      <p:cxnSp>
        <p:nvCxnSpPr>
          <p:cNvPr id="47" name="Прямая соединительная линия 46"/>
          <p:cNvCxnSpPr/>
          <p:nvPr/>
        </p:nvCxnSpPr>
        <p:spPr>
          <a:xfrm>
            <a:off x="5053163" y="4773613"/>
            <a:ext cx="6510187" cy="0"/>
          </a:xfrm>
          <a:prstGeom prst="line">
            <a:avLst/>
          </a:prstGeom>
          <a:ln w="15875">
            <a:solidFill>
              <a:srgbClr val="8448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>
            <a:off x="5053163" y="5545138"/>
            <a:ext cx="6519712" cy="0"/>
          </a:xfrm>
          <a:prstGeom prst="line">
            <a:avLst/>
          </a:prstGeom>
          <a:ln w="15875">
            <a:solidFill>
              <a:srgbClr val="8448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Прямоугольник 48"/>
          <p:cNvSpPr/>
          <p:nvPr/>
        </p:nvSpPr>
        <p:spPr>
          <a:xfrm>
            <a:off x="6127415" y="5785007"/>
            <a:ext cx="1535337" cy="3877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ru-RU" sz="2400" dirty="0">
                <a:solidFill>
                  <a:srgbClr val="5F3428"/>
                </a:solidFill>
                <a:latin typeface="Circe Bold" panose="020B0602020203020203" pitchFamily="34" charset="-52"/>
              </a:rPr>
              <a:t>245 000 ₽</a:t>
            </a:r>
          </a:p>
        </p:txBody>
      </p:sp>
      <p:cxnSp>
        <p:nvCxnSpPr>
          <p:cNvPr id="50" name="Прямая соединительная линия 49"/>
          <p:cNvCxnSpPr/>
          <p:nvPr/>
        </p:nvCxnSpPr>
        <p:spPr>
          <a:xfrm>
            <a:off x="5043638" y="6297613"/>
            <a:ext cx="6519712" cy="0"/>
          </a:xfrm>
          <a:prstGeom prst="line">
            <a:avLst/>
          </a:prstGeom>
          <a:ln w="15875">
            <a:solidFill>
              <a:srgbClr val="8448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9819530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2209</TotalTime>
  <Words>985</Words>
  <Application>Microsoft Office PowerPoint</Application>
  <PresentationFormat>Широкоэкранный</PresentationFormat>
  <Paragraphs>173</Paragraphs>
  <Slides>36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45" baseType="lpstr">
      <vt:lpstr>Circe ExtraBold</vt:lpstr>
      <vt:lpstr>Circe</vt:lpstr>
      <vt:lpstr>Arial</vt:lpstr>
      <vt:lpstr>Segoe UI</vt:lpstr>
      <vt:lpstr>Times New Roman</vt:lpstr>
      <vt:lpstr>Calibri</vt:lpstr>
      <vt:lpstr>Circe Bold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Меры поддержки государства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Всероссийский конкурс  молодежных проектов</vt:lpstr>
      <vt:lpstr>Гранты первых от Российского движения детей и молодежи</vt:lpstr>
      <vt:lpstr>Конкурс Фонда содействия инновациям «Студенческий стартап» </vt:lpstr>
      <vt:lpstr>Гранты от Фонда Тимченко</vt:lpstr>
      <vt:lpstr>Презентация PowerPoint</vt:lpstr>
      <vt:lpstr>Презентация PowerPoint</vt:lpstr>
      <vt:lpstr>Презентация PowerPoint</vt:lpstr>
      <vt:lpstr>Презентация PowerPoint</vt:lpstr>
      <vt:lpstr> Подведение итогов.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Огаркова Наталья</cp:lastModifiedBy>
  <cp:revision>545</cp:revision>
  <dcterms:created xsi:type="dcterms:W3CDTF">2024-02-05T05:24:52Z</dcterms:created>
  <dcterms:modified xsi:type="dcterms:W3CDTF">2025-10-08T04:04:25Z</dcterms:modified>
</cp:coreProperties>
</file>