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763B24"/>
    <a:srgbClr val="8A452A"/>
    <a:srgbClr val="A75332"/>
    <a:srgbClr val="52383A"/>
    <a:srgbClr val="E7EBF1"/>
    <a:srgbClr val="E0E5EC"/>
    <a:srgbClr val="ACD7FE"/>
    <a:srgbClr val="044285"/>
    <a:srgbClr val="B97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 showGuides="1">
      <p:cViewPr>
        <p:scale>
          <a:sx n="78" d="100"/>
          <a:sy n="78" d="100"/>
        </p:scale>
        <p:origin x="-1812" y="-936"/>
      </p:cViewPr>
      <p:guideLst>
        <p:guide orient="horz" pos="2183"/>
        <p:guide pos="3863"/>
        <p:guide pos="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EC7BFB8-84D4-4583-893A-9E6A918FC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50316BF1-6D82-4569-8E36-B2008AD24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9FA7248-CD10-43F0-9B1A-F4459501D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93DDAB-2F3F-44A6-B83A-298D3A2F4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1229BB1-A3D1-4C01-B45D-A67D7B46F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456689-66BA-405E-9D04-CD503BE03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31A65FED-4771-461D-A1B1-20EAC2334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1A7CB4F-63F0-4C30-8F63-45E6E57D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F8EE5F8-147C-42F8-82E8-B1A20F074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24FD523-9997-4492-8DE9-63F73FB5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461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53B8F94-5EB1-48AF-8C51-4E670A0174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38EA631-5BAB-41AA-B0DC-A7AEDF878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7F6C8C0-60D4-444C-9D89-F9373CB7C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44B346-8A1D-4549-996F-21FBF841F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AD588D6-D388-40DC-90E0-160C570A6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8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CDC917-B413-4121-B69C-446C97BA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8AAF0B-54F3-4C8C-AC1A-F1571FF19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BDC51B0-3638-49C3-9A47-C21AF6C7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0475CBA-A31D-4C7D-8509-18D25C94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8985DB-10CF-4014-88EA-601A758BF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5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76AA76-4206-4506-A8A8-C81E62E2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AD2AFB1-5DC7-4E53-896B-0AD1C0A8A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6E5A37C-65D7-40B7-9EAF-54D8CB0FB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9DB2D03-41E3-49B8-9016-A026D30BA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339508-2E61-4AF7-A2FF-E92B15904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215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6E52231-4E8C-4A4F-AC04-2DE045553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F3C6BB-03AD-4229-8A67-4D957D7E0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FFB0127-220A-4A57-804B-16B49AA02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4CF4DC8-FDDE-47E2-93DA-D71F94C1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AB4E58A-9471-43ED-A563-47545E0C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85F2FF2-0BDD-4B3E-89C6-961856877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58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E5CEDD-26CC-4AF1-BA7C-5B717E847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177C917-7012-4687-8BE2-7E8BE598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F2288EF-9913-4B7F-BE75-A94014DC5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8F210CE-F570-412C-8CA6-7927C64515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6C2CED8-A8F6-4586-A50D-AA2AE815D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3A09905-3B43-485F-9DEF-BACBF3DD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7A2E8D38-750E-469D-BE39-30FA6F79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C0E6A83-05A6-42CD-B2D7-199D8CE60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05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C4379F-6245-4F0A-AA02-FF44A8098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ADCCB1C-EE57-47D2-8181-58BFCC18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BA51711-6BAC-4531-9D68-EF9455F4F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F3B0192-972F-4E3F-8F3F-03897B3B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196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5FD40C6-8F16-40BC-B5F3-0BEBC03C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B947D4D-3973-42BD-A592-ACBD1E25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11868040-47B4-4710-8522-F46A1758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18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3F79B2-317D-4080-846F-9EAF4D94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E1C4598-8066-4414-A4B6-656680C34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1109F2C-EAE7-4789-8AC5-1F342D67D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94232CD-4335-4DF0-B31D-65EDA6E30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2E1803B-19BF-49DD-B719-13242A47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EDC84A5-EACA-4B1D-9503-F49C97B9D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92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32E49F2-4AD6-4E27-AFD6-B17715EC8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0AF0D91-3BCF-46EC-B513-F625F0A17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57B8957-B886-4125-9DD8-5943CFF99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0A81792-1A9A-403A-B041-437B0C5A8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B494B22-C190-4D47-A7A4-DF30ABA1A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B8E495A-235F-4C96-8C4D-1A861876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66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FEBBB6-BE89-434D-AA35-B01455B92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1CCFF06-E3A9-480F-B108-3C0B1F7CF3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7B6F9CB-DA76-436C-A251-8C5E57648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D1B75-9547-4FCB-A4ED-1AAC63FADCD2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82497A6-F8C2-4D05-82D2-7D6E535D5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FE77C46-1CEC-4CAD-9525-A0A7DC1BF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A35DA-CED8-4829-9A8C-05D3F66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20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vk.cc/csE1ui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mailto:Jakovleva.SV@tpprf.ru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: фигура 4">
            <a:extLst>
              <a:ext uri="{FF2B5EF4-FFF2-40B4-BE49-F238E27FC236}">
                <a16:creationId xmlns:a16="http://schemas.microsoft.com/office/drawing/2014/main" xmlns="" id="{2AD7FB37-D395-4DF5-B902-10EB23DD00AE}"/>
              </a:ext>
            </a:extLst>
          </p:cNvPr>
          <p:cNvSpPr/>
          <p:nvPr/>
        </p:nvSpPr>
        <p:spPr>
          <a:xfrm>
            <a:off x="-84232" y="-31895"/>
            <a:ext cx="6777105" cy="6877628"/>
          </a:xfrm>
          <a:custGeom>
            <a:avLst/>
            <a:gdLst>
              <a:gd name="connsiteX0" fmla="*/ 76200 w 6257925"/>
              <a:gd name="connsiteY0" fmla="*/ 0 h 6943725"/>
              <a:gd name="connsiteX1" fmla="*/ 4238625 w 6257925"/>
              <a:gd name="connsiteY1" fmla="*/ 19050 h 6943725"/>
              <a:gd name="connsiteX2" fmla="*/ 6257925 w 6257925"/>
              <a:gd name="connsiteY2" fmla="*/ 3476625 h 6943725"/>
              <a:gd name="connsiteX3" fmla="*/ 4229100 w 6257925"/>
              <a:gd name="connsiteY3" fmla="*/ 6943725 h 6943725"/>
              <a:gd name="connsiteX4" fmla="*/ 0 w 6257925"/>
              <a:gd name="connsiteY4" fmla="*/ 6934200 h 6943725"/>
              <a:gd name="connsiteX5" fmla="*/ 76200 w 6257925"/>
              <a:gd name="connsiteY5" fmla="*/ 0 h 6943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57925" h="6943725">
                <a:moveTo>
                  <a:pt x="76200" y="0"/>
                </a:moveTo>
                <a:lnTo>
                  <a:pt x="4238625" y="19050"/>
                </a:lnTo>
                <a:lnTo>
                  <a:pt x="6257925" y="3476625"/>
                </a:lnTo>
                <a:lnTo>
                  <a:pt x="4229100" y="6943725"/>
                </a:lnTo>
                <a:lnTo>
                  <a:pt x="0" y="6934200"/>
                </a:lnTo>
                <a:lnTo>
                  <a:pt x="76200" y="0"/>
                </a:lnTo>
                <a:close/>
              </a:path>
            </a:pathLst>
          </a:custGeom>
          <a:solidFill>
            <a:srgbClr val="E7EB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2C86E4-ABBE-4413-B4AB-9A7868191E7F}"/>
              </a:ext>
            </a:extLst>
          </p:cNvPr>
          <p:cNvSpPr txBox="1"/>
          <p:nvPr/>
        </p:nvSpPr>
        <p:spPr>
          <a:xfrm>
            <a:off x="182927" y="-7790"/>
            <a:ext cx="4916923" cy="138499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ru-RU" sz="4200" dirty="0" smtClean="0">
                <a:solidFill>
                  <a:srgbClr val="A75332"/>
                </a:solidFill>
                <a:latin typeface="Franklin Gothic Demi Cond" panose="020B0706030402020204" pitchFamily="34" charset="0"/>
              </a:rPr>
              <a:t>19 декабря 2023 года </a:t>
            </a:r>
            <a:r>
              <a:rPr lang="ru-RU" sz="4200" dirty="0">
                <a:solidFill>
                  <a:srgbClr val="A75332"/>
                </a:solidFill>
                <a:latin typeface="Franklin Gothic Demi Cond" panose="020B0706030402020204" pitchFamily="34" charset="0"/>
              </a:rPr>
              <a:t/>
            </a:r>
            <a:br>
              <a:rPr lang="ru-RU" sz="4200" dirty="0">
                <a:solidFill>
                  <a:srgbClr val="A75332"/>
                </a:solidFill>
                <a:latin typeface="Franklin Gothic Demi Cond" panose="020B0706030402020204" pitchFamily="34" charset="0"/>
              </a:rPr>
            </a:br>
            <a:r>
              <a:rPr lang="ru-RU" sz="4200" dirty="0" smtClean="0">
                <a:solidFill>
                  <a:srgbClr val="A75332"/>
                </a:solidFill>
                <a:latin typeface="Franklin Gothic Demi Cond" panose="020B0706030402020204" pitchFamily="34" charset="0"/>
              </a:rPr>
              <a:t>10.00 часов (</a:t>
            </a:r>
            <a:r>
              <a:rPr lang="ru-RU" sz="4200" dirty="0" err="1" smtClean="0">
                <a:solidFill>
                  <a:srgbClr val="A75332"/>
                </a:solidFill>
                <a:latin typeface="Franklin Gothic Demi Cond" panose="020B0706030402020204" pitchFamily="34" charset="0"/>
              </a:rPr>
              <a:t>мск</a:t>
            </a:r>
            <a:r>
              <a:rPr lang="ru-RU" sz="4200" dirty="0" smtClean="0">
                <a:solidFill>
                  <a:srgbClr val="A75332"/>
                </a:solidFill>
                <a:latin typeface="Franklin Gothic Demi Cond" panose="020B0706030402020204" pitchFamily="34" charset="0"/>
              </a:rPr>
              <a:t>)</a:t>
            </a:r>
            <a:endParaRPr lang="ru-RU" sz="4200" dirty="0">
              <a:solidFill>
                <a:srgbClr val="A75332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0210408-72A6-4592-B11B-233D9EB65695}"/>
              </a:ext>
            </a:extLst>
          </p:cNvPr>
          <p:cNvSpPr txBox="1"/>
          <p:nvPr/>
        </p:nvSpPr>
        <p:spPr>
          <a:xfrm>
            <a:off x="-5554" y="1391709"/>
            <a:ext cx="600916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640000"/>
                </a:solidFill>
                <a:latin typeface="Franklin Gothic Demi Cond" panose="020B0706030402020204" pitchFamily="34" charset="0"/>
              </a:rPr>
              <a:t>Всероссийское совещание  Федерального казначейства в формате </a:t>
            </a:r>
            <a:r>
              <a:rPr lang="ru-RU" sz="2000" dirty="0" err="1" smtClean="0">
                <a:solidFill>
                  <a:srgbClr val="640000"/>
                </a:solidFill>
                <a:latin typeface="Franklin Gothic Demi Cond" panose="020B0706030402020204" pitchFamily="34" charset="0"/>
              </a:rPr>
              <a:t>вебинара</a:t>
            </a:r>
            <a:r>
              <a:rPr lang="ru-RU" sz="2000" dirty="0" smtClean="0">
                <a:solidFill>
                  <a:srgbClr val="640000"/>
                </a:solidFill>
                <a:latin typeface="Franklin Gothic Demi Cond" panose="020B0706030402020204" pitchFamily="34" charset="0"/>
              </a:rPr>
              <a:t> на тему: </a:t>
            </a:r>
            <a:endParaRPr lang="ru-RU" sz="2000" dirty="0" smtClean="0">
              <a:solidFill>
                <a:srgbClr val="640000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sz="2000" dirty="0" smtClean="0">
                <a:solidFill>
                  <a:srgbClr val="640000"/>
                </a:solidFill>
                <a:latin typeface="Franklin Gothic Demi Cond" panose="020B0706030402020204" pitchFamily="34" charset="0"/>
              </a:rPr>
              <a:t>«</a:t>
            </a:r>
            <a:r>
              <a:rPr lang="ru-RU" sz="2000" dirty="0" smtClean="0">
                <a:solidFill>
                  <a:srgbClr val="640000"/>
                </a:solidFill>
                <a:latin typeface="Franklin Gothic Demi Cond" panose="020B0706030402020204" pitchFamily="34" charset="0"/>
              </a:rPr>
              <a:t>Новые функциональные возможности единой информационной системы в сфере закупок версии 14.0» </a:t>
            </a:r>
          </a:p>
          <a:p>
            <a:pPr algn="ctr"/>
            <a:endParaRPr lang="ru-RU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Ключевые </a:t>
            </a: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темы мероприятия: </a:t>
            </a:r>
            <a:endParaRPr lang="ru-RU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endParaRPr lang="ru-RU" sz="800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just"/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*новации ГИС ЕИС при проведении электронных процедур;</a:t>
            </a:r>
          </a:p>
          <a:p>
            <a:pPr algn="just"/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*особенности заключения ЦИФРОВОГО контракта;</a:t>
            </a:r>
          </a:p>
          <a:p>
            <a:pPr algn="just"/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*новации электронного актирования; </a:t>
            </a:r>
          </a:p>
          <a:p>
            <a:pPr algn="just"/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*развитие ЕИС в части осуществления </a:t>
            </a: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закупок в </a:t>
            </a: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соответствии </a:t>
            </a: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/>
            </a:r>
            <a:b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</a:b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с </a:t>
            </a:r>
            <a:r>
              <a:rPr lang="ru-RU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Законом 223-ФЗ </a:t>
            </a:r>
          </a:p>
          <a:p>
            <a:pPr algn="ctr"/>
            <a:endParaRPr lang="ru-RU" sz="2000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endParaRPr lang="ru-RU" sz="2000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endParaRPr lang="ru-RU" sz="2000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endParaRPr lang="ru-RU" sz="20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endParaRPr lang="ru-RU" sz="20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95E2594-0FD6-4C68-88DA-94DB9D68D6DB}"/>
              </a:ext>
            </a:extLst>
          </p:cNvPr>
          <p:cNvSpPr txBox="1"/>
          <p:nvPr/>
        </p:nvSpPr>
        <p:spPr>
          <a:xfrm>
            <a:off x="9193877" y="1870364"/>
            <a:ext cx="245225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500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Спикеры:</a:t>
            </a:r>
            <a:endParaRPr lang="ru-RU" sz="3500" dirty="0">
              <a:solidFill>
                <a:srgbClr val="044285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E58F889B-FC74-42E0-A900-665FD826F30E}"/>
              </a:ext>
            </a:extLst>
          </p:cNvPr>
          <p:cNvSpPr txBox="1"/>
          <p:nvPr/>
        </p:nvSpPr>
        <p:spPr>
          <a:xfrm>
            <a:off x="568811" y="5322422"/>
            <a:ext cx="4860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>
              <a:solidFill>
                <a:srgbClr val="044285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58F889B-FC74-42E0-A900-665FD826F30E}"/>
              </a:ext>
            </a:extLst>
          </p:cNvPr>
          <p:cNvSpPr txBox="1"/>
          <p:nvPr/>
        </p:nvSpPr>
        <p:spPr>
          <a:xfrm>
            <a:off x="599025" y="4692221"/>
            <a:ext cx="4752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b="1" dirty="0">
              <a:solidFill>
                <a:srgbClr val="044285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4" name="TextBox 27">
            <a:extLst>
              <a:ext uri="{FF2B5EF4-FFF2-40B4-BE49-F238E27FC236}">
                <a16:creationId xmlns:a16="http://schemas.microsoft.com/office/drawing/2014/main" xmlns="" id="{DFC6C32F-6BB6-4852-8C6B-E87BE62AD22F}"/>
              </a:ext>
            </a:extLst>
          </p:cNvPr>
          <p:cNvSpPr txBox="1"/>
          <p:nvPr/>
        </p:nvSpPr>
        <p:spPr>
          <a:xfrm>
            <a:off x="8486193" y="2501307"/>
            <a:ext cx="340917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300" b="1" dirty="0" err="1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Катамадзе</a:t>
            </a:r>
            <a:r>
              <a:rPr lang="ru-RU" sz="23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 Анна </a:t>
            </a:r>
            <a:r>
              <a:rPr lang="ru-RU" sz="2300" b="1" dirty="0" err="1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Теймуразовна</a:t>
            </a:r>
            <a:endParaRPr lang="ru-RU" sz="2300" b="1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44285"/>
                </a:solidFill>
                <a:latin typeface="Franklin Gothic Medium" panose="020B0603020102020204" pitchFamily="34" charset="0"/>
              </a:rPr>
              <a:t>Заместитель  руководителя Федерального казначейства </a:t>
            </a:r>
            <a:endParaRPr lang="ru-RU" sz="2000" b="1" dirty="0">
              <a:solidFill>
                <a:srgbClr val="044285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247" y="56965"/>
            <a:ext cx="2971251" cy="754455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E58F889B-FC74-42E0-A900-665FD826F30E}"/>
              </a:ext>
            </a:extLst>
          </p:cNvPr>
          <p:cNvSpPr txBox="1"/>
          <p:nvPr/>
        </p:nvSpPr>
        <p:spPr>
          <a:xfrm>
            <a:off x="629323" y="4692220"/>
            <a:ext cx="41504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640000"/>
                </a:solidFill>
                <a:latin typeface="Franklin Gothic Demi Cond" pitchFamily="34" charset="0"/>
              </a:rPr>
              <a:t>Ссылка </a:t>
            </a:r>
            <a:r>
              <a:rPr lang="ru-RU" sz="2000" dirty="0">
                <a:solidFill>
                  <a:srgbClr val="640000"/>
                </a:solidFill>
                <a:latin typeface="Franklin Gothic Demi Cond" pitchFamily="34" charset="0"/>
              </a:rPr>
              <a:t>на </a:t>
            </a:r>
            <a:r>
              <a:rPr lang="ru-RU" sz="2000" dirty="0" smtClean="0">
                <a:solidFill>
                  <a:srgbClr val="640000"/>
                </a:solidFill>
                <a:latin typeface="Franklin Gothic Demi Cond" pitchFamily="34" charset="0"/>
              </a:rPr>
              <a:t>подключение: </a:t>
            </a:r>
            <a:r>
              <a:rPr lang="en-US" sz="2000" dirty="0">
                <a:latin typeface="Franklin Gothic Demi Cond" pitchFamily="34" charset="0"/>
                <a:hlinkClick r:id="rId3"/>
              </a:rPr>
              <a:t>https://</a:t>
            </a:r>
            <a:r>
              <a:rPr lang="en-US" sz="2000" dirty="0" smtClean="0">
                <a:latin typeface="Franklin Gothic Demi Cond" pitchFamily="34" charset="0"/>
                <a:hlinkClick r:id="rId3"/>
              </a:rPr>
              <a:t>vk.cc/csE1ui</a:t>
            </a:r>
            <a:endParaRPr lang="ru-RU" sz="2000" dirty="0" smtClean="0">
              <a:latin typeface="Franklin Gothic Demi Cond" pitchFamily="34" charset="0"/>
            </a:endParaRPr>
          </a:p>
          <a:p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Для взаимодействия: </a:t>
            </a:r>
          </a:p>
          <a:p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Яковлева Светлана  </a:t>
            </a:r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Васильевна,</a:t>
            </a:r>
            <a:endParaRPr lang="ru-RU" sz="2000" dirty="0" smtClean="0">
              <a:solidFill>
                <a:srgbClr val="044285"/>
              </a:solidFill>
              <a:latin typeface="Franklin Gothic Demi Cond" pitchFamily="34" charset="0"/>
            </a:endParaRPr>
          </a:p>
          <a:p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тел</a:t>
            </a:r>
            <a:r>
              <a:rPr lang="ru-RU" sz="2000" dirty="0">
                <a:solidFill>
                  <a:srgbClr val="044285"/>
                </a:solidFill>
                <a:latin typeface="Franklin Gothic Demi Cond" pitchFamily="34" charset="0"/>
              </a:rPr>
              <a:t>.: 8 (495) </a:t>
            </a:r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620-03-90, </a:t>
            </a:r>
          </a:p>
          <a:p>
            <a:r>
              <a:rPr lang="ru-RU" sz="2000" dirty="0" smtClean="0">
                <a:solidFill>
                  <a:srgbClr val="044285"/>
                </a:solidFill>
                <a:latin typeface="Franklin Gothic Demi Cond" pitchFamily="34" charset="0"/>
              </a:rPr>
              <a:t>эл</a:t>
            </a:r>
            <a:r>
              <a:rPr lang="ru-RU" sz="2000" dirty="0">
                <a:solidFill>
                  <a:srgbClr val="044285"/>
                </a:solidFill>
                <a:latin typeface="Franklin Gothic Demi Cond" pitchFamily="34" charset="0"/>
              </a:rPr>
              <a:t>. почта: </a:t>
            </a:r>
            <a:r>
              <a:rPr lang="en-US" sz="2000" dirty="0" smtClean="0">
                <a:solidFill>
                  <a:srgbClr val="044285"/>
                </a:solidFill>
                <a:latin typeface="Franklin Gothic Demi Cond" pitchFamily="34" charset="0"/>
                <a:hlinkClick r:id="rId4"/>
              </a:rPr>
              <a:t>Jakovleva.SV@tpprf.ru</a:t>
            </a:r>
            <a:endParaRPr lang="ru-RU" sz="2000" dirty="0">
              <a:solidFill>
                <a:srgbClr val="044285"/>
              </a:solidFill>
              <a:latin typeface="Franklin Gothic Demi Cond" pitchFamily="34" charset="0"/>
            </a:endParaRPr>
          </a:p>
        </p:txBody>
      </p:sp>
      <p:pic>
        <p:nvPicPr>
          <p:cNvPr id="32" name="Рисунок 31" descr="Изображение выглядит как тарелка, еда,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98C1D7B1-F22D-4833-A6D7-BCF92BCA5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2" y="4933130"/>
            <a:ext cx="483493" cy="483491"/>
          </a:xfrm>
          <a:prstGeom prst="rect">
            <a:avLst/>
          </a:prstGeom>
        </p:spPr>
      </p:pic>
      <p:sp>
        <p:nvSpPr>
          <p:cNvPr id="2" name="AutoShape 2" descr="blob:https://web.whatsapp.com/8daf5a73-9247-41b1-97f1-4bc21269e92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2" y="5951136"/>
            <a:ext cx="509971" cy="58504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27">
            <a:extLst>
              <a:ext uri="{FF2B5EF4-FFF2-40B4-BE49-F238E27FC236}">
                <a16:creationId xmlns:a16="http://schemas.microsoft.com/office/drawing/2014/main" xmlns="" id="{DFC6C32F-6BB6-4852-8C6B-E87BE62AD22F}"/>
              </a:ext>
            </a:extLst>
          </p:cNvPr>
          <p:cNvSpPr txBox="1"/>
          <p:nvPr/>
        </p:nvSpPr>
        <p:spPr>
          <a:xfrm>
            <a:off x="8579700" y="3940324"/>
            <a:ext cx="322216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300" b="1" dirty="0" smtClean="0">
              <a:solidFill>
                <a:srgbClr val="044285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ru-RU" sz="2300" b="1" dirty="0" smtClean="0">
                <a:solidFill>
                  <a:srgbClr val="044285"/>
                </a:solidFill>
                <a:latin typeface="Franklin Gothic Demi Cond" panose="020B0706030402020204" pitchFamily="34" charset="0"/>
              </a:rPr>
              <a:t>Петросов Арсен Валерьевич </a:t>
            </a:r>
          </a:p>
          <a:p>
            <a:pPr algn="ctr"/>
            <a:r>
              <a:rPr lang="ru-RU" sz="2000" b="1" dirty="0" smtClean="0">
                <a:solidFill>
                  <a:srgbClr val="044285"/>
                </a:solidFill>
                <a:latin typeface="Franklin Gothic Medium" panose="020B0603020102020204" pitchFamily="34" charset="0"/>
              </a:rPr>
              <a:t>Заместитель начальника Управления по контролю в </a:t>
            </a:r>
          </a:p>
          <a:p>
            <a:pPr algn="ctr"/>
            <a:r>
              <a:rPr lang="ru-RU" sz="2000" b="1" dirty="0" smtClean="0">
                <a:solidFill>
                  <a:srgbClr val="044285"/>
                </a:solidFill>
                <a:latin typeface="Franklin Gothic Medium" panose="020B0603020102020204" pitchFamily="34" charset="0"/>
              </a:rPr>
              <a:t>сфере контрактных отношений  </a:t>
            </a:r>
            <a:endParaRPr lang="ru-RU" sz="2000" b="1" dirty="0">
              <a:solidFill>
                <a:srgbClr val="044285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585" y="0"/>
            <a:ext cx="3218837" cy="83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886" y="4342330"/>
            <a:ext cx="1733550" cy="173355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B97054"/>
            </a:solidFill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 descr="C:\Users\Jakovleva.SV\Desktop\Вебинар с ФК\25-korrup-02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589" y="726330"/>
            <a:ext cx="3815542" cy="120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04" t="3234" r="20667"/>
          <a:stretch/>
        </p:blipFill>
        <p:spPr bwMode="auto">
          <a:xfrm>
            <a:off x="6814732" y="2158032"/>
            <a:ext cx="1565857" cy="169592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B97054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5116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</TotalTime>
  <Words>108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ved max</dc:creator>
  <cp:lastModifiedBy>Каменева Кристина Петровна</cp:lastModifiedBy>
  <cp:revision>116</cp:revision>
  <cp:lastPrinted>2020-11-28T11:21:46Z</cp:lastPrinted>
  <dcterms:created xsi:type="dcterms:W3CDTF">2020-04-13T16:51:38Z</dcterms:created>
  <dcterms:modified xsi:type="dcterms:W3CDTF">2023-11-29T09:20:54Z</dcterms:modified>
</cp:coreProperties>
</file>